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2"/>
  </p:notesMasterIdLst>
  <p:sldIdLst>
    <p:sldId id="274" r:id="rId2"/>
    <p:sldId id="275" r:id="rId3"/>
    <p:sldId id="276" r:id="rId4"/>
    <p:sldId id="259" r:id="rId5"/>
    <p:sldId id="260" r:id="rId6"/>
    <p:sldId id="262" r:id="rId7"/>
    <p:sldId id="264" r:id="rId8"/>
    <p:sldId id="263" r:id="rId9"/>
    <p:sldId id="273" r:id="rId10"/>
    <p:sldId id="272" r:id="rId11"/>
  </p:sldIdLst>
  <p:sldSz cx="12192000" cy="6858000"/>
  <p:notesSz cx="6858000" cy="9144000"/>
  <p:embeddedFontLst>
    <p:embeddedFont>
      <p:font typeface="Open Sans" panose="020B0606030504020204" pitchFamily="34" charset="0"/>
      <p:regular r:id="rId13"/>
      <p:bold r:id="rId14"/>
      <p:italic r:id="rId15"/>
      <p:boldItalic r:id="rId16"/>
    </p:embeddedFont>
    <p:embeddedFont>
      <p:font typeface="Press Start 2P" panose="020B0604020202020204" charset="0"/>
      <p:regular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7BA1BB-15B6-4F47-AD29-A0AC34440084}" v="5" dt="2025-07-08T11:54:59.2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8" d="100"/>
          <a:sy n="38" d="100"/>
        </p:scale>
        <p:origin x="44" y="4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4.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28" Type="http://schemas.openxmlformats.org/officeDocument/2006/relationships/theme" Target="theme/theme1.xml"/><Relationship Id="rId10" Type="http://schemas.openxmlformats.org/officeDocument/2006/relationships/slide" Target="slides/slide9.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367BA1BB-15B6-4F47-AD29-A0AC34440084}"/>
    <pc:docChg chg="undo custSel addSld delSld modSld">
      <pc:chgData name="Constantinos Tsouris" userId="28c59844-dd9a-4e5b-b44b-35d2a831d198" providerId="ADAL" clId="{367BA1BB-15B6-4F47-AD29-A0AC34440084}" dt="2025-07-08T11:54:59.279" v="71"/>
      <pc:docMkLst>
        <pc:docMk/>
      </pc:docMkLst>
      <pc:sldChg chg="del">
        <pc:chgData name="Constantinos Tsouris" userId="28c59844-dd9a-4e5b-b44b-35d2a831d198" providerId="ADAL" clId="{367BA1BB-15B6-4F47-AD29-A0AC34440084}" dt="2025-07-08T11:53:24.740" v="5" actId="47"/>
        <pc:sldMkLst>
          <pc:docMk/>
          <pc:sldMk cId="0" sldId="256"/>
        </pc:sldMkLst>
      </pc:sldChg>
      <pc:sldChg chg="modSp add del mod">
        <pc:chgData name="Constantinos Tsouris" userId="28c59844-dd9a-4e5b-b44b-35d2a831d198" providerId="ADAL" clId="{367BA1BB-15B6-4F47-AD29-A0AC34440084}" dt="2025-07-08T11:53:28.724" v="8" actId="47"/>
        <pc:sldMkLst>
          <pc:docMk/>
          <pc:sldMk cId="0" sldId="257"/>
        </pc:sldMkLst>
        <pc:spChg chg="mod">
          <ac:chgData name="Constantinos Tsouris" userId="28c59844-dd9a-4e5b-b44b-35d2a831d198" providerId="ADAL" clId="{367BA1BB-15B6-4F47-AD29-A0AC34440084}" dt="2025-07-08T11:53:15.605" v="1" actId="27636"/>
          <ac:spMkLst>
            <pc:docMk/>
            <pc:sldMk cId="0" sldId="257"/>
            <ac:spMk id="91" creationId="{00000000-0000-0000-0000-000000000000}"/>
          </ac:spMkLst>
        </pc:spChg>
      </pc:sldChg>
      <pc:sldChg chg="modSp del mod">
        <pc:chgData name="Constantinos Tsouris" userId="28c59844-dd9a-4e5b-b44b-35d2a831d198" providerId="ADAL" clId="{367BA1BB-15B6-4F47-AD29-A0AC34440084}" dt="2025-07-08T11:54:07.840" v="62" actId="47"/>
        <pc:sldMkLst>
          <pc:docMk/>
          <pc:sldMk cId="0" sldId="258"/>
        </pc:sldMkLst>
        <pc:spChg chg="mod">
          <ac:chgData name="Constantinos Tsouris" userId="28c59844-dd9a-4e5b-b44b-35d2a831d198" providerId="ADAL" clId="{367BA1BB-15B6-4F47-AD29-A0AC34440084}" dt="2025-07-08T11:53:15.629" v="2" actId="27636"/>
          <ac:spMkLst>
            <pc:docMk/>
            <pc:sldMk cId="0" sldId="258"/>
            <ac:spMk id="98" creationId="{00000000-0000-0000-0000-000000000000}"/>
          </ac:spMkLst>
        </pc:spChg>
      </pc:sldChg>
      <pc:sldChg chg="modSp mod">
        <pc:chgData name="Constantinos Tsouris" userId="28c59844-dd9a-4e5b-b44b-35d2a831d198" providerId="ADAL" clId="{367BA1BB-15B6-4F47-AD29-A0AC34440084}" dt="2025-07-08T11:53:15.674" v="3" actId="27636"/>
        <pc:sldMkLst>
          <pc:docMk/>
          <pc:sldMk cId="0" sldId="259"/>
        </pc:sldMkLst>
        <pc:spChg chg="mod">
          <ac:chgData name="Constantinos Tsouris" userId="28c59844-dd9a-4e5b-b44b-35d2a831d198" providerId="ADAL" clId="{367BA1BB-15B6-4F47-AD29-A0AC34440084}" dt="2025-07-08T11:53:15.674" v="3" actId="27636"/>
          <ac:spMkLst>
            <pc:docMk/>
            <pc:sldMk cId="0" sldId="259"/>
            <ac:spMk id="104" creationId="{00000000-0000-0000-0000-000000000000}"/>
          </ac:spMkLst>
        </pc:spChg>
      </pc:sldChg>
      <pc:sldChg chg="modSp mod">
        <pc:chgData name="Constantinos Tsouris" userId="28c59844-dd9a-4e5b-b44b-35d2a831d198" providerId="ADAL" clId="{367BA1BB-15B6-4F47-AD29-A0AC34440084}" dt="2025-07-08T11:53:15.691" v="4" actId="27636"/>
        <pc:sldMkLst>
          <pc:docMk/>
          <pc:sldMk cId="0" sldId="260"/>
        </pc:sldMkLst>
        <pc:spChg chg="mod">
          <ac:chgData name="Constantinos Tsouris" userId="28c59844-dd9a-4e5b-b44b-35d2a831d198" providerId="ADAL" clId="{367BA1BB-15B6-4F47-AD29-A0AC34440084}" dt="2025-07-08T11:53:15.691" v="4" actId="27636"/>
          <ac:spMkLst>
            <pc:docMk/>
            <pc:sldMk cId="0" sldId="260"/>
            <ac:spMk id="111" creationId="{00000000-0000-0000-0000-000000000000}"/>
          </ac:spMkLst>
        </pc:spChg>
      </pc:sldChg>
      <pc:sldChg chg="modSp mod">
        <pc:chgData name="Constantinos Tsouris" userId="28c59844-dd9a-4e5b-b44b-35d2a831d198" providerId="ADAL" clId="{367BA1BB-15B6-4F47-AD29-A0AC34440084}" dt="2025-07-08T11:54:42.504" v="69" actId="6549"/>
        <pc:sldMkLst>
          <pc:docMk/>
          <pc:sldMk cId="0" sldId="262"/>
        </pc:sldMkLst>
        <pc:spChg chg="mod">
          <ac:chgData name="Constantinos Tsouris" userId="28c59844-dd9a-4e5b-b44b-35d2a831d198" providerId="ADAL" clId="{367BA1BB-15B6-4F47-AD29-A0AC34440084}" dt="2025-07-08T11:54:42.504" v="69" actId="6549"/>
          <ac:spMkLst>
            <pc:docMk/>
            <pc:sldMk cId="0" sldId="262"/>
            <ac:spMk id="8" creationId="{CAE0A610-BE20-0A0C-24C1-B68CA5FC9B5F}"/>
          </ac:spMkLst>
        </pc:spChg>
      </pc:sldChg>
      <pc:sldChg chg="del">
        <pc:chgData name="Constantinos Tsouris" userId="28c59844-dd9a-4e5b-b44b-35d2a831d198" providerId="ADAL" clId="{367BA1BB-15B6-4F47-AD29-A0AC34440084}" dt="2025-07-08T11:54:52.307" v="70" actId="47"/>
        <pc:sldMkLst>
          <pc:docMk/>
          <pc:sldMk cId="0" sldId="269"/>
        </pc:sldMkLst>
      </pc:sldChg>
      <pc:sldChg chg="del">
        <pc:chgData name="Constantinos Tsouris" userId="28c59844-dd9a-4e5b-b44b-35d2a831d198" providerId="ADAL" clId="{367BA1BB-15B6-4F47-AD29-A0AC34440084}" dt="2025-07-08T11:54:52.307" v="70" actId="47"/>
        <pc:sldMkLst>
          <pc:docMk/>
          <pc:sldMk cId="0" sldId="270"/>
        </pc:sldMkLst>
      </pc:sldChg>
      <pc:sldChg chg="add">
        <pc:chgData name="Constantinos Tsouris" userId="28c59844-dd9a-4e5b-b44b-35d2a831d198" providerId="ADAL" clId="{367BA1BB-15B6-4F47-AD29-A0AC34440084}" dt="2025-07-08T11:54:59.279" v="71"/>
        <pc:sldMkLst>
          <pc:docMk/>
          <pc:sldMk cId="0" sldId="272"/>
        </pc:sldMkLst>
      </pc:sldChg>
      <pc:sldChg chg="add">
        <pc:chgData name="Constantinos Tsouris" userId="28c59844-dd9a-4e5b-b44b-35d2a831d198" providerId="ADAL" clId="{367BA1BB-15B6-4F47-AD29-A0AC34440084}" dt="2025-07-08T11:54:59.279" v="71"/>
        <pc:sldMkLst>
          <pc:docMk/>
          <pc:sldMk cId="2701279501" sldId="273"/>
        </pc:sldMkLst>
      </pc:sldChg>
      <pc:sldChg chg="add">
        <pc:chgData name="Constantinos Tsouris" userId="28c59844-dd9a-4e5b-b44b-35d2a831d198" providerId="ADAL" clId="{367BA1BB-15B6-4F47-AD29-A0AC34440084}" dt="2025-07-08T11:53:15.317" v="0"/>
        <pc:sldMkLst>
          <pc:docMk/>
          <pc:sldMk cId="0" sldId="274"/>
        </pc:sldMkLst>
      </pc:sldChg>
      <pc:sldChg chg="modSp add mod">
        <pc:chgData name="Constantinos Tsouris" userId="28c59844-dd9a-4e5b-b44b-35d2a831d198" providerId="ADAL" clId="{367BA1BB-15B6-4F47-AD29-A0AC34440084}" dt="2025-07-08T11:53:44.496" v="58" actId="20577"/>
        <pc:sldMkLst>
          <pc:docMk/>
          <pc:sldMk cId="0" sldId="275"/>
        </pc:sldMkLst>
        <pc:spChg chg="mod">
          <ac:chgData name="Constantinos Tsouris" userId="28c59844-dd9a-4e5b-b44b-35d2a831d198" providerId="ADAL" clId="{367BA1BB-15B6-4F47-AD29-A0AC34440084}" dt="2025-07-08T11:53:44.496" v="58" actId="20577"/>
          <ac:spMkLst>
            <pc:docMk/>
            <pc:sldMk cId="0" sldId="275"/>
            <ac:spMk id="127" creationId="{00000000-0000-0000-0000-000000000000}"/>
          </ac:spMkLst>
        </pc:spChg>
      </pc:sldChg>
      <pc:sldChg chg="addSp delSp modSp add mod">
        <pc:chgData name="Constantinos Tsouris" userId="28c59844-dd9a-4e5b-b44b-35d2a831d198" providerId="ADAL" clId="{367BA1BB-15B6-4F47-AD29-A0AC34440084}" dt="2025-07-08T11:54:04.982" v="61" actId="1076"/>
        <pc:sldMkLst>
          <pc:docMk/>
          <pc:sldMk cId="0" sldId="276"/>
        </pc:sldMkLst>
        <pc:picChg chg="del">
          <ac:chgData name="Constantinos Tsouris" userId="28c59844-dd9a-4e5b-b44b-35d2a831d198" providerId="ADAL" clId="{367BA1BB-15B6-4F47-AD29-A0AC34440084}" dt="2025-07-08T11:53:56.869" v="59" actId="478"/>
          <ac:picMkLst>
            <pc:docMk/>
            <pc:sldMk cId="0" sldId="276"/>
            <ac:picMk id="2" creationId="{703A0741-FA35-21F1-4CEB-6EC3C6BCF767}"/>
          </ac:picMkLst>
        </pc:picChg>
        <pc:picChg chg="add mod">
          <ac:chgData name="Constantinos Tsouris" userId="28c59844-dd9a-4e5b-b44b-35d2a831d198" providerId="ADAL" clId="{367BA1BB-15B6-4F47-AD29-A0AC34440084}" dt="2025-07-08T11:54:04.982" v="61" actId="1076"/>
          <ac:picMkLst>
            <pc:docMk/>
            <pc:sldMk cId="0" sldId="276"/>
            <ac:picMk id="3" creationId="{A6FCA515-97C1-6B00-78A6-88B8C9139A9B}"/>
          </ac:picMkLst>
        </pc:picChg>
      </pc:sldChg>
      <pc:sldMasterChg chg="addSldLayout delSldLayout">
        <pc:chgData name="Constantinos Tsouris" userId="28c59844-dd9a-4e5b-b44b-35d2a831d198" providerId="ADAL" clId="{367BA1BB-15B6-4F47-AD29-A0AC34440084}" dt="2025-07-08T11:54:52.307" v="70" actId="47"/>
        <pc:sldMasterMkLst>
          <pc:docMk/>
          <pc:sldMasterMk cId="0" sldId="2147483648"/>
        </pc:sldMasterMkLst>
        <pc:sldLayoutChg chg="add del">
          <pc:chgData name="Constantinos Tsouris" userId="28c59844-dd9a-4e5b-b44b-35d2a831d198" providerId="ADAL" clId="{367BA1BB-15B6-4F47-AD29-A0AC34440084}" dt="2025-07-08T11:53:28.724" v="8" actId="47"/>
          <pc:sldLayoutMkLst>
            <pc:docMk/>
            <pc:sldMasterMk cId="0" sldId="2147483648"/>
            <pc:sldLayoutMk cId="0" sldId="2147483649"/>
          </pc:sldLayoutMkLst>
        </pc:sldLayoutChg>
        <pc:sldLayoutChg chg="del">
          <pc:chgData name="Constantinos Tsouris" userId="28c59844-dd9a-4e5b-b44b-35d2a831d198" providerId="ADAL" clId="{367BA1BB-15B6-4F47-AD29-A0AC34440084}" dt="2025-07-08T11:54:07.840" v="62" actId="47"/>
          <pc:sldLayoutMkLst>
            <pc:docMk/>
            <pc:sldMasterMk cId="0" sldId="2147483648"/>
            <pc:sldLayoutMk cId="0" sldId="2147483650"/>
          </pc:sldLayoutMkLst>
        </pc:sldLayoutChg>
        <pc:sldLayoutChg chg="del">
          <pc:chgData name="Constantinos Tsouris" userId="28c59844-dd9a-4e5b-b44b-35d2a831d198" providerId="ADAL" clId="{367BA1BB-15B6-4F47-AD29-A0AC34440084}" dt="2025-07-08T11:54:52.307" v="70" actId="47"/>
          <pc:sldLayoutMkLst>
            <pc:docMk/>
            <pc:sldMasterMk cId="0" sldId="2147483648"/>
            <pc:sldLayoutMk cId="0" sldId="2147483655"/>
          </pc:sldLayoutMkLst>
        </pc:sldLayoutChg>
        <pc:sldLayoutChg chg="del">
          <pc:chgData name="Constantinos Tsouris" userId="28c59844-dd9a-4e5b-b44b-35d2a831d198" providerId="ADAL" clId="{367BA1BB-15B6-4F47-AD29-A0AC34440084}" dt="2025-07-08T11:54:52.307" v="70" actId="47"/>
          <pc:sldLayoutMkLst>
            <pc:docMk/>
            <pc:sldMasterMk cId="0" sldId="2147483648"/>
            <pc:sldLayoutMk cId="0" sldId="214748365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64634EB-3289-4DB5-970A-DFF9A0E76C8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D051E8E7-9EAB-4560-AE4C-157016919495}">
      <dgm:prSet phldrT="[Text]"/>
      <dgm:spPr/>
      <dgm:t>
        <a:bodyPr/>
        <a:lstStyle/>
        <a:p>
          <a:pPr>
            <a:buNone/>
          </a:pPr>
          <a:r>
            <a:rPr lang="el" b="1" dirty="0"/>
            <a:t>1. Οικο-πολιτιστική ενσωμάτωση</a:t>
          </a:r>
          <a:endParaRPr lang="en-GB" dirty="0"/>
        </a:p>
      </dgm:t>
    </dgm:pt>
    <dgm:pt modelId="{4E724F84-D2CE-4F51-8DFF-E6028925EA85}" type="parTrans" cxnId="{5F8CC5B3-B246-4534-9CEA-B46C54BCF786}">
      <dgm:prSet/>
      <dgm:spPr/>
      <dgm:t>
        <a:bodyPr/>
        <a:lstStyle/>
        <a:p>
          <a:endParaRPr lang="en-GB"/>
        </a:p>
      </dgm:t>
    </dgm:pt>
    <dgm:pt modelId="{8F67BA50-88C9-4775-8A4D-F57BCF91DC4C}" type="sibTrans" cxnId="{5F8CC5B3-B246-4534-9CEA-B46C54BCF786}">
      <dgm:prSet/>
      <dgm:spPr/>
      <dgm:t>
        <a:bodyPr/>
        <a:lstStyle/>
        <a:p>
          <a:endParaRPr lang="en-GB"/>
        </a:p>
      </dgm:t>
    </dgm:pt>
    <dgm:pt modelId="{EFCC58E7-873B-4ED3-83FF-36669576B687}">
      <dgm:prSet/>
      <dgm:spPr/>
      <dgm:t>
        <a:bodyPr/>
        <a:lstStyle/>
        <a:p>
          <a:pPr>
            <a:buFont typeface="Arial" panose="020B0604020202020204" pitchFamily="34" charset="0"/>
            <a:buChar char="•"/>
          </a:pPr>
          <a:r>
            <a:rPr lang="el" dirty="0"/>
            <a:t>Χρησιμοποιεί τοπικά τρόφιμα, χειροτεχνίες και οικοδομικά υλικά.</a:t>
          </a:r>
        </a:p>
      </dgm:t>
    </dgm:pt>
    <dgm:pt modelId="{D6FE0E0A-8565-44B3-8944-D33B4D905C35}" type="parTrans" cxnId="{C373CD96-012A-4C02-8435-F99CFE148BFB}">
      <dgm:prSet/>
      <dgm:spPr/>
      <dgm:t>
        <a:bodyPr/>
        <a:lstStyle/>
        <a:p>
          <a:endParaRPr lang="en-GB"/>
        </a:p>
      </dgm:t>
    </dgm:pt>
    <dgm:pt modelId="{BE5C0C9A-583F-4EF5-8A09-3B5326268F30}" type="sibTrans" cxnId="{C373CD96-012A-4C02-8435-F99CFE148BFB}">
      <dgm:prSet/>
      <dgm:spPr/>
      <dgm:t>
        <a:bodyPr/>
        <a:lstStyle/>
        <a:p>
          <a:endParaRPr lang="en-GB"/>
        </a:p>
      </dgm:t>
    </dgm:pt>
    <dgm:pt modelId="{CBC86396-33E2-4842-817E-54BBAC238432}">
      <dgm:prSet/>
      <dgm:spPr/>
      <dgm:t>
        <a:bodyPr/>
        <a:lstStyle/>
        <a:p>
          <a:pPr>
            <a:buFont typeface="Arial" panose="020B0604020202020204" pitchFamily="34" charset="0"/>
            <a:buChar char="•"/>
          </a:pPr>
          <a:r>
            <a:rPr lang="el" dirty="0"/>
            <a:t>Προωθεί ταξίδια χαμηλής έντασης, όπως το περπάτημα ή η ποδηλασία.</a:t>
          </a:r>
        </a:p>
      </dgm:t>
    </dgm:pt>
    <dgm:pt modelId="{B3411FAF-9A35-4E5C-85E7-7936434B49C5}" type="parTrans" cxnId="{08BFD776-747D-4A45-89F5-FDE502E7F5BF}">
      <dgm:prSet/>
      <dgm:spPr/>
      <dgm:t>
        <a:bodyPr/>
        <a:lstStyle/>
        <a:p>
          <a:endParaRPr lang="en-GB"/>
        </a:p>
      </dgm:t>
    </dgm:pt>
    <dgm:pt modelId="{A10DB18F-143D-4EBE-BB77-6C0650122295}" type="sibTrans" cxnId="{08BFD776-747D-4A45-89F5-FDE502E7F5BF}">
      <dgm:prSet/>
      <dgm:spPr/>
      <dgm:t>
        <a:bodyPr/>
        <a:lstStyle/>
        <a:p>
          <a:endParaRPr lang="en-GB"/>
        </a:p>
      </dgm:t>
    </dgm:pt>
    <dgm:pt modelId="{3FD5467C-236F-4008-ACA4-D2EC7F98BD1C}">
      <dgm:prSet/>
      <dgm:spPr/>
      <dgm:t>
        <a:bodyPr/>
        <a:lstStyle/>
        <a:p>
          <a:pPr>
            <a:buFont typeface="Arial" panose="020B0604020202020204" pitchFamily="34" charset="0"/>
            <a:buChar char="•"/>
          </a:pPr>
          <a:r>
            <a:rPr lang="el" dirty="0"/>
            <a:t>Αναδεικνύει πολιτιστικές παραδόσεις όπως η αφήγηση ιστοριών ή η λαϊκή μουσική.</a:t>
          </a:r>
        </a:p>
      </dgm:t>
    </dgm:pt>
    <dgm:pt modelId="{1D3CF236-40B8-4990-8F1E-11D171F2EABB}" type="parTrans" cxnId="{065B6924-592A-47DD-B833-900CBAAB7706}">
      <dgm:prSet/>
      <dgm:spPr/>
      <dgm:t>
        <a:bodyPr/>
        <a:lstStyle/>
        <a:p>
          <a:endParaRPr lang="en-GB"/>
        </a:p>
      </dgm:t>
    </dgm:pt>
    <dgm:pt modelId="{30844A69-3F4A-4000-BE43-734B2DED9D43}" type="sibTrans" cxnId="{065B6924-592A-47DD-B833-900CBAAB7706}">
      <dgm:prSet/>
      <dgm:spPr/>
      <dgm:t>
        <a:bodyPr/>
        <a:lstStyle/>
        <a:p>
          <a:endParaRPr lang="en-GB"/>
        </a:p>
      </dgm:t>
    </dgm:pt>
    <dgm:pt modelId="{C6129A1E-5617-4C8B-B9CD-0AE56DBB134F}">
      <dgm:prSet/>
      <dgm:spPr/>
      <dgm:t>
        <a:bodyPr/>
        <a:lstStyle/>
        <a:p>
          <a:pPr>
            <a:buNone/>
          </a:pPr>
          <a:r>
            <a:rPr lang="el" b="1"/>
            <a:t>2. Πράσινη Τεχνολογία &amp; Καινοτομία</a:t>
          </a:r>
          <a:endParaRPr lang="en-GB"/>
        </a:p>
      </dgm:t>
    </dgm:pt>
    <dgm:pt modelId="{0D0F7A95-5696-4042-9154-3408E33B63EE}" type="parTrans" cxnId="{9226D1EE-87F8-4392-8D80-C03CF396348B}">
      <dgm:prSet/>
      <dgm:spPr/>
      <dgm:t>
        <a:bodyPr/>
        <a:lstStyle/>
        <a:p>
          <a:endParaRPr lang="en-GB"/>
        </a:p>
      </dgm:t>
    </dgm:pt>
    <dgm:pt modelId="{61B49046-4977-45E8-9CF6-CC49655EB27B}" type="sibTrans" cxnId="{9226D1EE-87F8-4392-8D80-C03CF396348B}">
      <dgm:prSet/>
      <dgm:spPr/>
      <dgm:t>
        <a:bodyPr/>
        <a:lstStyle/>
        <a:p>
          <a:endParaRPr lang="en-GB"/>
        </a:p>
      </dgm:t>
    </dgm:pt>
    <dgm:pt modelId="{8FA48695-9C7B-4A0B-8AEC-5EDADE3CE3E3}">
      <dgm:prSet/>
      <dgm:spPr/>
      <dgm:t>
        <a:bodyPr/>
        <a:lstStyle/>
        <a:p>
          <a:pPr>
            <a:buFont typeface="Arial" panose="020B0604020202020204" pitchFamily="34" charset="0"/>
            <a:buChar char="•"/>
          </a:pPr>
          <a:r>
            <a:rPr lang="el" dirty="0"/>
            <a:t>Ηλιακή ενέργεια, ανακύκλωση, έξυπνοι αισθητήρες για την κατανάλωση ενέργειας και νερού.</a:t>
          </a:r>
        </a:p>
      </dgm:t>
    </dgm:pt>
    <dgm:pt modelId="{EC67B409-139B-43B1-A2F8-29E953D91640}" type="parTrans" cxnId="{C9C60BE7-22B8-4067-8976-C1CFBEFFB015}">
      <dgm:prSet/>
      <dgm:spPr/>
      <dgm:t>
        <a:bodyPr/>
        <a:lstStyle/>
        <a:p>
          <a:endParaRPr lang="en-GB"/>
        </a:p>
      </dgm:t>
    </dgm:pt>
    <dgm:pt modelId="{8635326D-B242-4BF8-90A5-B64306ED0F98}" type="sibTrans" cxnId="{C9C60BE7-22B8-4067-8976-C1CFBEFFB015}">
      <dgm:prSet/>
      <dgm:spPr/>
      <dgm:t>
        <a:bodyPr/>
        <a:lstStyle/>
        <a:p>
          <a:endParaRPr lang="en-GB"/>
        </a:p>
      </dgm:t>
    </dgm:pt>
    <dgm:pt modelId="{4DC2C0BE-3FAC-4CCD-A409-D09144A996F1}">
      <dgm:prSet/>
      <dgm:spPr/>
      <dgm:t>
        <a:bodyPr/>
        <a:lstStyle/>
        <a:p>
          <a:pPr>
            <a:buFont typeface="Arial" panose="020B0604020202020204" pitchFamily="34" charset="0"/>
            <a:buChar char="•"/>
          </a:pPr>
          <a:r>
            <a:rPr lang="el" dirty="0"/>
            <a:t>Εικονικές περιηγήσεις για την προστασία ευαίσθητων οικοσυστημάτων.</a:t>
          </a:r>
        </a:p>
      </dgm:t>
    </dgm:pt>
    <dgm:pt modelId="{D650C0C3-A2B4-4876-8B40-6CDB8C3AD65B}" type="parTrans" cxnId="{77BF512B-E47B-4DFD-978C-A9E66197CBCA}">
      <dgm:prSet/>
      <dgm:spPr/>
      <dgm:t>
        <a:bodyPr/>
        <a:lstStyle/>
        <a:p>
          <a:endParaRPr lang="en-GB"/>
        </a:p>
      </dgm:t>
    </dgm:pt>
    <dgm:pt modelId="{E38EE2D7-F411-49F4-9F9B-5F15C2BD6DE8}" type="sibTrans" cxnId="{77BF512B-E47B-4DFD-978C-A9E66197CBCA}">
      <dgm:prSet/>
      <dgm:spPr/>
      <dgm:t>
        <a:bodyPr/>
        <a:lstStyle/>
        <a:p>
          <a:endParaRPr lang="en-GB"/>
        </a:p>
      </dgm:t>
    </dgm:pt>
    <dgm:pt modelId="{ABABC190-09DE-424E-ADC1-7B91AD444766}" type="pres">
      <dgm:prSet presAssocID="{964634EB-3289-4DB5-970A-DFF9A0E76C86}" presName="linear" presStyleCnt="0">
        <dgm:presLayoutVars>
          <dgm:animLvl val="lvl"/>
          <dgm:resizeHandles val="exact"/>
        </dgm:presLayoutVars>
      </dgm:prSet>
      <dgm:spPr/>
    </dgm:pt>
    <dgm:pt modelId="{63656BE1-A497-4CAB-9148-B88A81DF06A8}" type="pres">
      <dgm:prSet presAssocID="{D051E8E7-9EAB-4560-AE4C-157016919495}" presName="parentText" presStyleLbl="node1" presStyleIdx="0" presStyleCnt="2">
        <dgm:presLayoutVars>
          <dgm:chMax val="0"/>
          <dgm:bulletEnabled val="1"/>
        </dgm:presLayoutVars>
      </dgm:prSet>
      <dgm:spPr/>
    </dgm:pt>
    <dgm:pt modelId="{A0124035-E16F-4F4B-A727-5FF7A50F1628}" type="pres">
      <dgm:prSet presAssocID="{D051E8E7-9EAB-4560-AE4C-157016919495}" presName="childText" presStyleLbl="revTx" presStyleIdx="0" presStyleCnt="2">
        <dgm:presLayoutVars>
          <dgm:bulletEnabled val="1"/>
        </dgm:presLayoutVars>
      </dgm:prSet>
      <dgm:spPr/>
    </dgm:pt>
    <dgm:pt modelId="{6E2AAFDE-38B9-4641-AE5F-3E8428DD7AF4}" type="pres">
      <dgm:prSet presAssocID="{C6129A1E-5617-4C8B-B9CD-0AE56DBB134F}" presName="parentText" presStyleLbl="node1" presStyleIdx="1" presStyleCnt="2">
        <dgm:presLayoutVars>
          <dgm:chMax val="0"/>
          <dgm:bulletEnabled val="1"/>
        </dgm:presLayoutVars>
      </dgm:prSet>
      <dgm:spPr/>
    </dgm:pt>
    <dgm:pt modelId="{6DE36F08-A777-4B7E-87CC-88412A07F03A}" type="pres">
      <dgm:prSet presAssocID="{C6129A1E-5617-4C8B-B9CD-0AE56DBB134F}" presName="childText" presStyleLbl="revTx" presStyleIdx="1" presStyleCnt="2">
        <dgm:presLayoutVars>
          <dgm:bulletEnabled val="1"/>
        </dgm:presLayoutVars>
      </dgm:prSet>
      <dgm:spPr/>
    </dgm:pt>
  </dgm:ptLst>
  <dgm:cxnLst>
    <dgm:cxn modelId="{35507006-4973-45CA-B033-FD77701415D9}" type="presOf" srcId="{8FA48695-9C7B-4A0B-8AEC-5EDADE3CE3E3}" destId="{6DE36F08-A777-4B7E-87CC-88412A07F03A}" srcOrd="0" destOrd="0" presId="urn:microsoft.com/office/officeart/2005/8/layout/vList2"/>
    <dgm:cxn modelId="{C6667211-CCE7-4B05-B08B-E25AB00FB2A2}" type="presOf" srcId="{4DC2C0BE-3FAC-4CCD-A409-D09144A996F1}" destId="{6DE36F08-A777-4B7E-87CC-88412A07F03A}" srcOrd="0" destOrd="1" presId="urn:microsoft.com/office/officeart/2005/8/layout/vList2"/>
    <dgm:cxn modelId="{065B6924-592A-47DD-B833-900CBAAB7706}" srcId="{D051E8E7-9EAB-4560-AE4C-157016919495}" destId="{3FD5467C-236F-4008-ACA4-D2EC7F98BD1C}" srcOrd="2" destOrd="0" parTransId="{1D3CF236-40B8-4990-8F1E-11D171F2EABB}" sibTransId="{30844A69-3F4A-4000-BE43-734B2DED9D43}"/>
    <dgm:cxn modelId="{77BF512B-E47B-4DFD-978C-A9E66197CBCA}" srcId="{C6129A1E-5617-4C8B-B9CD-0AE56DBB134F}" destId="{4DC2C0BE-3FAC-4CCD-A409-D09144A996F1}" srcOrd="1" destOrd="0" parTransId="{D650C0C3-A2B4-4876-8B40-6CDB8C3AD65B}" sibTransId="{E38EE2D7-F411-49F4-9F9B-5F15C2BD6DE8}"/>
    <dgm:cxn modelId="{F150325E-10A1-4D86-AC7C-DE6A910F0C5B}" type="presOf" srcId="{C6129A1E-5617-4C8B-B9CD-0AE56DBB134F}" destId="{6E2AAFDE-38B9-4641-AE5F-3E8428DD7AF4}" srcOrd="0" destOrd="0" presId="urn:microsoft.com/office/officeart/2005/8/layout/vList2"/>
    <dgm:cxn modelId="{235B186D-7CD5-4DE5-BA0B-F522BB85B96C}" type="presOf" srcId="{964634EB-3289-4DB5-970A-DFF9A0E76C86}" destId="{ABABC190-09DE-424E-ADC1-7B91AD444766}" srcOrd="0" destOrd="0" presId="urn:microsoft.com/office/officeart/2005/8/layout/vList2"/>
    <dgm:cxn modelId="{08BFD776-747D-4A45-89F5-FDE502E7F5BF}" srcId="{D051E8E7-9EAB-4560-AE4C-157016919495}" destId="{CBC86396-33E2-4842-817E-54BBAC238432}" srcOrd="1" destOrd="0" parTransId="{B3411FAF-9A35-4E5C-85E7-7936434B49C5}" sibTransId="{A10DB18F-143D-4EBE-BB77-6C0650122295}"/>
    <dgm:cxn modelId="{91C98585-2A30-4422-8FEE-642DED8B6527}" type="presOf" srcId="{CBC86396-33E2-4842-817E-54BBAC238432}" destId="{A0124035-E16F-4F4B-A727-5FF7A50F1628}" srcOrd="0" destOrd="1" presId="urn:microsoft.com/office/officeart/2005/8/layout/vList2"/>
    <dgm:cxn modelId="{C373CD96-012A-4C02-8435-F99CFE148BFB}" srcId="{D051E8E7-9EAB-4560-AE4C-157016919495}" destId="{EFCC58E7-873B-4ED3-83FF-36669576B687}" srcOrd="0" destOrd="0" parTransId="{D6FE0E0A-8565-44B3-8944-D33B4D905C35}" sibTransId="{BE5C0C9A-583F-4EF5-8A09-3B5326268F30}"/>
    <dgm:cxn modelId="{6EB2389D-97BB-497E-AA0C-7D2389CF80BE}" type="presOf" srcId="{3FD5467C-236F-4008-ACA4-D2EC7F98BD1C}" destId="{A0124035-E16F-4F4B-A727-5FF7A50F1628}" srcOrd="0" destOrd="2" presId="urn:microsoft.com/office/officeart/2005/8/layout/vList2"/>
    <dgm:cxn modelId="{5F8CC5B3-B246-4534-9CEA-B46C54BCF786}" srcId="{964634EB-3289-4DB5-970A-DFF9A0E76C86}" destId="{D051E8E7-9EAB-4560-AE4C-157016919495}" srcOrd="0" destOrd="0" parTransId="{4E724F84-D2CE-4F51-8DFF-E6028925EA85}" sibTransId="{8F67BA50-88C9-4775-8A4D-F57BCF91DC4C}"/>
    <dgm:cxn modelId="{0EC3D3BA-EDD8-49C8-AE44-DF412AD1D75E}" type="presOf" srcId="{EFCC58E7-873B-4ED3-83FF-36669576B687}" destId="{A0124035-E16F-4F4B-A727-5FF7A50F1628}" srcOrd="0" destOrd="0" presId="urn:microsoft.com/office/officeart/2005/8/layout/vList2"/>
    <dgm:cxn modelId="{C9C60BE7-22B8-4067-8976-C1CFBEFFB015}" srcId="{C6129A1E-5617-4C8B-B9CD-0AE56DBB134F}" destId="{8FA48695-9C7B-4A0B-8AEC-5EDADE3CE3E3}" srcOrd="0" destOrd="0" parTransId="{EC67B409-139B-43B1-A2F8-29E953D91640}" sibTransId="{8635326D-B242-4BF8-90A5-B64306ED0F98}"/>
    <dgm:cxn modelId="{9226D1EE-87F8-4392-8D80-C03CF396348B}" srcId="{964634EB-3289-4DB5-970A-DFF9A0E76C86}" destId="{C6129A1E-5617-4C8B-B9CD-0AE56DBB134F}" srcOrd="1" destOrd="0" parTransId="{0D0F7A95-5696-4042-9154-3408E33B63EE}" sibTransId="{61B49046-4977-45E8-9CF6-CC49655EB27B}"/>
    <dgm:cxn modelId="{44E720FF-DCB4-490A-A2FF-97666838675D}" type="presOf" srcId="{D051E8E7-9EAB-4560-AE4C-157016919495}" destId="{63656BE1-A497-4CAB-9148-B88A81DF06A8}" srcOrd="0" destOrd="0" presId="urn:microsoft.com/office/officeart/2005/8/layout/vList2"/>
    <dgm:cxn modelId="{11CDC0EE-B89C-4EB1-9D81-691B4E8BF589}" type="presParOf" srcId="{ABABC190-09DE-424E-ADC1-7B91AD444766}" destId="{63656BE1-A497-4CAB-9148-B88A81DF06A8}" srcOrd="0" destOrd="0" presId="urn:microsoft.com/office/officeart/2005/8/layout/vList2"/>
    <dgm:cxn modelId="{F8C4F2AF-343C-47AB-99CE-A1B40966D148}" type="presParOf" srcId="{ABABC190-09DE-424E-ADC1-7B91AD444766}" destId="{A0124035-E16F-4F4B-A727-5FF7A50F1628}" srcOrd="1" destOrd="0" presId="urn:microsoft.com/office/officeart/2005/8/layout/vList2"/>
    <dgm:cxn modelId="{CED78975-1AF7-48EC-ACDD-729C9D7D0D46}" type="presParOf" srcId="{ABABC190-09DE-424E-ADC1-7B91AD444766}" destId="{6E2AAFDE-38B9-4641-AE5F-3E8428DD7AF4}" srcOrd="2" destOrd="0" presId="urn:microsoft.com/office/officeart/2005/8/layout/vList2"/>
    <dgm:cxn modelId="{9A64ADBB-2CCB-4D12-AE96-8776801A4B7A}" type="presParOf" srcId="{ABABC190-09DE-424E-ADC1-7B91AD444766}" destId="{6DE36F08-A777-4B7E-87CC-88412A07F03A}"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18342E0-BD35-40CD-BEB0-7050298B7895}" type="doc">
      <dgm:prSet loTypeId="urn:microsoft.com/office/officeart/2009/layout/ReverseList" loCatId="relationship" qsTypeId="urn:microsoft.com/office/officeart/2005/8/quickstyle/simple1" qsCatId="simple" csTypeId="urn:microsoft.com/office/officeart/2005/8/colors/accent1_2" csCatId="accent1" phldr="1"/>
      <dgm:spPr/>
      <dgm:t>
        <a:bodyPr/>
        <a:lstStyle/>
        <a:p>
          <a:endParaRPr lang="en-GB"/>
        </a:p>
      </dgm:t>
    </dgm:pt>
    <dgm:pt modelId="{07CECFEA-62D2-43C4-8BF7-2ECDCB22BADC}">
      <dgm:prSet phldrT="[Text]"/>
      <dgm:spPr/>
      <dgm:t>
        <a:bodyPr/>
        <a:lstStyle/>
        <a:p>
          <a:pPr>
            <a:buNone/>
          </a:pPr>
          <a:r>
            <a:rPr lang="el" b="1" dirty="0"/>
            <a:t>Καθηλωτική Αφήγηση</a:t>
          </a:r>
          <a:endParaRPr lang="en-GB" dirty="0"/>
        </a:p>
      </dgm:t>
    </dgm:pt>
    <dgm:pt modelId="{AF7DAC4F-7D52-4680-B39A-1BA0FE204F05}" type="parTrans" cxnId="{AEF96B6C-1F83-4918-9C32-DFF700139593}">
      <dgm:prSet/>
      <dgm:spPr/>
      <dgm:t>
        <a:bodyPr/>
        <a:lstStyle/>
        <a:p>
          <a:endParaRPr lang="en-GB"/>
        </a:p>
      </dgm:t>
    </dgm:pt>
    <dgm:pt modelId="{DD9F2DBA-A182-4C93-988F-04FD07C0F5AD}" type="sibTrans" cxnId="{AEF96B6C-1F83-4918-9C32-DFF700139593}">
      <dgm:prSet/>
      <dgm:spPr/>
      <dgm:t>
        <a:bodyPr/>
        <a:lstStyle/>
        <a:p>
          <a:endParaRPr lang="en-GB"/>
        </a:p>
      </dgm:t>
    </dgm:pt>
    <dgm:pt modelId="{4B7A303A-2F4E-4EB6-BB50-D1F2FB02C2DF}">
      <dgm:prSet/>
      <dgm:spPr/>
      <dgm:t>
        <a:bodyPr/>
        <a:lstStyle/>
        <a:p>
          <a:pPr>
            <a:buFont typeface="Arial" panose="020B0604020202020204" pitchFamily="34" charset="0"/>
            <a:buChar char="•"/>
          </a:pPr>
          <a:r>
            <a:rPr lang="el" dirty="0"/>
            <a:t>Οι περιηγήσεις επαυξημένης πραγματικότητας, τα διαδραστικά εκθέματα και οι περιπάτους με τοπικούς μύθους εμβαθύνουν την πολιτιστική σύνδεση.</a:t>
          </a:r>
        </a:p>
      </dgm:t>
    </dgm:pt>
    <dgm:pt modelId="{F7D52ABC-427E-418B-AD05-76DD3870998F}" type="parTrans" cxnId="{B12D9FCB-D839-4DCD-959D-080CC63C0A50}">
      <dgm:prSet/>
      <dgm:spPr/>
      <dgm:t>
        <a:bodyPr/>
        <a:lstStyle/>
        <a:p>
          <a:endParaRPr lang="en-GB"/>
        </a:p>
      </dgm:t>
    </dgm:pt>
    <dgm:pt modelId="{E650376A-D7EC-4E93-94CC-6FAC1F205A49}" type="sibTrans" cxnId="{B12D9FCB-D839-4DCD-959D-080CC63C0A50}">
      <dgm:prSet/>
      <dgm:spPr/>
      <dgm:t>
        <a:bodyPr/>
        <a:lstStyle/>
        <a:p>
          <a:endParaRPr lang="en-GB"/>
        </a:p>
      </dgm:t>
    </dgm:pt>
    <dgm:pt modelId="{D1B66B81-91E3-45D1-88BB-6545288A00E7}">
      <dgm:prSet/>
      <dgm:spPr/>
      <dgm:t>
        <a:bodyPr/>
        <a:lstStyle/>
        <a:p>
          <a:pPr>
            <a:buNone/>
          </a:pPr>
          <a:r>
            <a:rPr lang="el" b="1"/>
            <a:t>Συνεργασία</a:t>
          </a:r>
          <a:endParaRPr lang="en-GB"/>
        </a:p>
      </dgm:t>
    </dgm:pt>
    <dgm:pt modelId="{60B7810A-0867-4250-A1F0-0726403847C9}" type="parTrans" cxnId="{DF6084B8-7D8F-46A6-B2CB-248F9AD4C776}">
      <dgm:prSet/>
      <dgm:spPr/>
      <dgm:t>
        <a:bodyPr/>
        <a:lstStyle/>
        <a:p>
          <a:endParaRPr lang="en-GB"/>
        </a:p>
      </dgm:t>
    </dgm:pt>
    <dgm:pt modelId="{9F5B17F4-5A5E-45A9-BB2C-56E69F163624}" type="sibTrans" cxnId="{DF6084B8-7D8F-46A6-B2CB-248F9AD4C776}">
      <dgm:prSet/>
      <dgm:spPr/>
      <dgm:t>
        <a:bodyPr/>
        <a:lstStyle/>
        <a:p>
          <a:endParaRPr lang="en-GB"/>
        </a:p>
      </dgm:t>
    </dgm:pt>
    <dgm:pt modelId="{38C01EA4-781C-4A6B-AAEA-7207FA88F149}">
      <dgm:prSet/>
      <dgm:spPr/>
      <dgm:t>
        <a:bodyPr/>
        <a:lstStyle/>
        <a:p>
          <a:pPr>
            <a:buFont typeface="Arial" panose="020B0604020202020204" pitchFamily="34" charset="0"/>
            <a:buChar char="•"/>
          </a:pPr>
          <a:r>
            <a:rPr lang="el" dirty="0"/>
            <a:t>Τουρισμός σε συνδυασμό με τέχνη, εκπαίδευση και προστασία της φύσης.</a:t>
          </a:r>
        </a:p>
      </dgm:t>
    </dgm:pt>
    <dgm:pt modelId="{3A535E52-2718-49C0-9FBA-132A91753EA7}" type="parTrans" cxnId="{D74F5562-4B43-4AE6-89C4-4920CDC5090D}">
      <dgm:prSet/>
      <dgm:spPr/>
      <dgm:t>
        <a:bodyPr/>
        <a:lstStyle/>
        <a:p>
          <a:endParaRPr lang="en-GB"/>
        </a:p>
      </dgm:t>
    </dgm:pt>
    <dgm:pt modelId="{46820C0A-A1E7-4F80-AFCB-A4D33615ADCC}" type="sibTrans" cxnId="{D74F5562-4B43-4AE6-89C4-4920CDC5090D}">
      <dgm:prSet/>
      <dgm:spPr/>
      <dgm:t>
        <a:bodyPr/>
        <a:lstStyle/>
        <a:p>
          <a:endParaRPr lang="en-GB"/>
        </a:p>
      </dgm:t>
    </dgm:pt>
    <dgm:pt modelId="{E9C5F2C6-74C4-4FBD-BF9A-A866AF9E2370}">
      <dgm:prSet/>
      <dgm:spPr/>
      <dgm:t>
        <a:bodyPr/>
        <a:lstStyle/>
        <a:p>
          <a:pPr>
            <a:buFont typeface="Arial" panose="020B0604020202020204" pitchFamily="34" charset="0"/>
            <a:buChar char="•"/>
          </a:pPr>
          <a:r>
            <a:rPr lang="el" dirty="0"/>
            <a:t>Συνεργασίες με ΜΚΟ, σχολεία και ερευνητές.</a:t>
          </a:r>
        </a:p>
      </dgm:t>
    </dgm:pt>
    <dgm:pt modelId="{B9552173-9608-4C5C-BF3B-CCF46FA24CD0}" type="parTrans" cxnId="{DD702429-4F37-4336-B65B-CA0A1F2345E0}">
      <dgm:prSet/>
      <dgm:spPr/>
      <dgm:t>
        <a:bodyPr/>
        <a:lstStyle/>
        <a:p>
          <a:endParaRPr lang="en-GB"/>
        </a:p>
      </dgm:t>
    </dgm:pt>
    <dgm:pt modelId="{23D4E40D-7948-4007-BF32-F4E02E8A5DF7}" type="sibTrans" cxnId="{DD702429-4F37-4336-B65B-CA0A1F2345E0}">
      <dgm:prSet/>
      <dgm:spPr/>
      <dgm:t>
        <a:bodyPr/>
        <a:lstStyle/>
        <a:p>
          <a:endParaRPr lang="en-GB"/>
        </a:p>
      </dgm:t>
    </dgm:pt>
    <dgm:pt modelId="{C229C361-DC13-4E68-8A86-68869527F483}" type="pres">
      <dgm:prSet presAssocID="{018342E0-BD35-40CD-BEB0-7050298B7895}" presName="Name0" presStyleCnt="0">
        <dgm:presLayoutVars>
          <dgm:chMax val="2"/>
          <dgm:chPref val="2"/>
          <dgm:animLvl val="lvl"/>
        </dgm:presLayoutVars>
      </dgm:prSet>
      <dgm:spPr/>
    </dgm:pt>
    <dgm:pt modelId="{CA61C1C8-340A-49BA-B7FF-0C0F83BE1E36}" type="pres">
      <dgm:prSet presAssocID="{018342E0-BD35-40CD-BEB0-7050298B7895}" presName="LeftText" presStyleLbl="revTx" presStyleIdx="0" presStyleCnt="0">
        <dgm:presLayoutVars>
          <dgm:bulletEnabled val="1"/>
        </dgm:presLayoutVars>
      </dgm:prSet>
      <dgm:spPr/>
    </dgm:pt>
    <dgm:pt modelId="{4303F9D4-1845-47A8-9CF6-52BAC6F8695F}" type="pres">
      <dgm:prSet presAssocID="{018342E0-BD35-40CD-BEB0-7050298B7895}" presName="LeftNode" presStyleLbl="bgImgPlace1" presStyleIdx="0" presStyleCnt="2">
        <dgm:presLayoutVars>
          <dgm:chMax val="2"/>
          <dgm:chPref val="2"/>
        </dgm:presLayoutVars>
      </dgm:prSet>
      <dgm:spPr/>
    </dgm:pt>
    <dgm:pt modelId="{C4BACEC9-2696-43EC-B4F5-251E14EFEC88}" type="pres">
      <dgm:prSet presAssocID="{018342E0-BD35-40CD-BEB0-7050298B7895}" presName="RightText" presStyleLbl="revTx" presStyleIdx="0" presStyleCnt="0">
        <dgm:presLayoutVars>
          <dgm:bulletEnabled val="1"/>
        </dgm:presLayoutVars>
      </dgm:prSet>
      <dgm:spPr/>
    </dgm:pt>
    <dgm:pt modelId="{AC7F367F-F877-4E77-BC25-EEA68AD0A1C8}" type="pres">
      <dgm:prSet presAssocID="{018342E0-BD35-40CD-BEB0-7050298B7895}" presName="RightNode" presStyleLbl="bgImgPlace1" presStyleIdx="1" presStyleCnt="2">
        <dgm:presLayoutVars>
          <dgm:chMax val="0"/>
          <dgm:chPref val="0"/>
        </dgm:presLayoutVars>
      </dgm:prSet>
      <dgm:spPr/>
    </dgm:pt>
    <dgm:pt modelId="{77C5907B-A708-4E4B-A5CD-72C9E6C3BB64}" type="pres">
      <dgm:prSet presAssocID="{018342E0-BD35-40CD-BEB0-7050298B7895}" presName="TopArrow" presStyleLbl="node1" presStyleIdx="0" presStyleCnt="2"/>
      <dgm:spPr/>
    </dgm:pt>
    <dgm:pt modelId="{9DDB1296-F1C0-4457-85E1-FE7FCC55EC3E}" type="pres">
      <dgm:prSet presAssocID="{018342E0-BD35-40CD-BEB0-7050298B7895}" presName="BottomArrow" presStyleLbl="node1" presStyleIdx="1" presStyleCnt="2"/>
      <dgm:spPr/>
    </dgm:pt>
  </dgm:ptLst>
  <dgm:cxnLst>
    <dgm:cxn modelId="{EF7A170A-8954-4510-BD19-B78CB179948F}" type="presOf" srcId="{018342E0-BD35-40CD-BEB0-7050298B7895}" destId="{C229C361-DC13-4E68-8A86-68869527F483}" srcOrd="0" destOrd="0" presId="urn:microsoft.com/office/officeart/2009/layout/ReverseList"/>
    <dgm:cxn modelId="{DD702429-4F37-4336-B65B-CA0A1F2345E0}" srcId="{D1B66B81-91E3-45D1-88BB-6545288A00E7}" destId="{E9C5F2C6-74C4-4FBD-BF9A-A866AF9E2370}" srcOrd="1" destOrd="0" parTransId="{B9552173-9608-4C5C-BF3B-CCF46FA24CD0}" sibTransId="{23D4E40D-7948-4007-BF32-F4E02E8A5DF7}"/>
    <dgm:cxn modelId="{BD6E4A35-D06D-4A7D-B594-9F2761320984}" type="presOf" srcId="{D1B66B81-91E3-45D1-88BB-6545288A00E7}" destId="{AC7F367F-F877-4E77-BC25-EEA68AD0A1C8}" srcOrd="1" destOrd="0" presId="urn:microsoft.com/office/officeart/2009/layout/ReverseList"/>
    <dgm:cxn modelId="{1BAE0E5C-4C0F-4381-9DC5-72A3BC7F1FDD}" type="presOf" srcId="{D1B66B81-91E3-45D1-88BB-6545288A00E7}" destId="{C4BACEC9-2696-43EC-B4F5-251E14EFEC88}" srcOrd="0" destOrd="0" presId="urn:microsoft.com/office/officeart/2009/layout/ReverseList"/>
    <dgm:cxn modelId="{D74F5562-4B43-4AE6-89C4-4920CDC5090D}" srcId="{D1B66B81-91E3-45D1-88BB-6545288A00E7}" destId="{38C01EA4-781C-4A6B-AAEA-7207FA88F149}" srcOrd="0" destOrd="0" parTransId="{3A535E52-2718-49C0-9FBA-132A91753EA7}" sibTransId="{46820C0A-A1E7-4F80-AFCB-A4D33615ADCC}"/>
    <dgm:cxn modelId="{98045F67-512D-4C59-BEB4-EA9CAF92114F}" type="presOf" srcId="{38C01EA4-781C-4A6B-AAEA-7207FA88F149}" destId="{C4BACEC9-2696-43EC-B4F5-251E14EFEC88}" srcOrd="0" destOrd="1" presId="urn:microsoft.com/office/officeart/2009/layout/ReverseList"/>
    <dgm:cxn modelId="{AEF96B6C-1F83-4918-9C32-DFF700139593}" srcId="{018342E0-BD35-40CD-BEB0-7050298B7895}" destId="{07CECFEA-62D2-43C4-8BF7-2ECDCB22BADC}" srcOrd="0" destOrd="0" parTransId="{AF7DAC4F-7D52-4680-B39A-1BA0FE204F05}" sibTransId="{DD9F2DBA-A182-4C93-988F-04FD07C0F5AD}"/>
    <dgm:cxn modelId="{1E57B054-7202-4E75-9801-D00A3FAA0DC1}" type="presOf" srcId="{07CECFEA-62D2-43C4-8BF7-2ECDCB22BADC}" destId="{CA61C1C8-340A-49BA-B7FF-0C0F83BE1E36}" srcOrd="0" destOrd="0" presId="urn:microsoft.com/office/officeart/2009/layout/ReverseList"/>
    <dgm:cxn modelId="{775FBF8F-AB8E-40BF-8C7A-8F1F689F57DC}" type="presOf" srcId="{4B7A303A-2F4E-4EB6-BB50-D1F2FB02C2DF}" destId="{CA61C1C8-340A-49BA-B7FF-0C0F83BE1E36}" srcOrd="0" destOrd="1" presId="urn:microsoft.com/office/officeart/2009/layout/ReverseList"/>
    <dgm:cxn modelId="{EBA7D29D-F57E-4C7E-A557-2CD4983456F0}" type="presOf" srcId="{E9C5F2C6-74C4-4FBD-BF9A-A866AF9E2370}" destId="{C4BACEC9-2696-43EC-B4F5-251E14EFEC88}" srcOrd="0" destOrd="2" presId="urn:microsoft.com/office/officeart/2009/layout/ReverseList"/>
    <dgm:cxn modelId="{6810429F-E4A1-4499-B6FF-B7D25C58B15A}" type="presOf" srcId="{E9C5F2C6-74C4-4FBD-BF9A-A866AF9E2370}" destId="{AC7F367F-F877-4E77-BC25-EEA68AD0A1C8}" srcOrd="1" destOrd="2" presId="urn:microsoft.com/office/officeart/2009/layout/ReverseList"/>
    <dgm:cxn modelId="{DF6084B8-7D8F-46A6-B2CB-248F9AD4C776}" srcId="{018342E0-BD35-40CD-BEB0-7050298B7895}" destId="{D1B66B81-91E3-45D1-88BB-6545288A00E7}" srcOrd="1" destOrd="0" parTransId="{60B7810A-0867-4250-A1F0-0726403847C9}" sibTransId="{9F5B17F4-5A5E-45A9-BB2C-56E69F163624}"/>
    <dgm:cxn modelId="{B12D9FCB-D839-4DCD-959D-080CC63C0A50}" srcId="{07CECFEA-62D2-43C4-8BF7-2ECDCB22BADC}" destId="{4B7A303A-2F4E-4EB6-BB50-D1F2FB02C2DF}" srcOrd="0" destOrd="0" parTransId="{F7D52ABC-427E-418B-AD05-76DD3870998F}" sibTransId="{E650376A-D7EC-4E93-94CC-6FAC1F205A49}"/>
    <dgm:cxn modelId="{848271D4-289B-4908-9D1A-2E5A1478AD96}" type="presOf" srcId="{4B7A303A-2F4E-4EB6-BB50-D1F2FB02C2DF}" destId="{4303F9D4-1845-47A8-9CF6-52BAC6F8695F}" srcOrd="1" destOrd="1" presId="urn:microsoft.com/office/officeart/2009/layout/ReverseList"/>
    <dgm:cxn modelId="{C08DA9D5-86F3-4F20-9969-0493E1A23935}" type="presOf" srcId="{07CECFEA-62D2-43C4-8BF7-2ECDCB22BADC}" destId="{4303F9D4-1845-47A8-9CF6-52BAC6F8695F}" srcOrd="1" destOrd="0" presId="urn:microsoft.com/office/officeart/2009/layout/ReverseList"/>
    <dgm:cxn modelId="{C56E4AD8-D6A0-4087-A41E-2C6FEBDE6DA3}" type="presOf" srcId="{38C01EA4-781C-4A6B-AAEA-7207FA88F149}" destId="{AC7F367F-F877-4E77-BC25-EEA68AD0A1C8}" srcOrd="1" destOrd="1" presId="urn:microsoft.com/office/officeart/2009/layout/ReverseList"/>
    <dgm:cxn modelId="{527EC122-FAFE-4323-A0A2-B4A26E95FB7C}" type="presParOf" srcId="{C229C361-DC13-4E68-8A86-68869527F483}" destId="{CA61C1C8-340A-49BA-B7FF-0C0F83BE1E36}" srcOrd="0" destOrd="0" presId="urn:microsoft.com/office/officeart/2009/layout/ReverseList"/>
    <dgm:cxn modelId="{A3251443-3948-40C0-8BDC-9C6B88AB2042}" type="presParOf" srcId="{C229C361-DC13-4E68-8A86-68869527F483}" destId="{4303F9D4-1845-47A8-9CF6-52BAC6F8695F}" srcOrd="1" destOrd="0" presId="urn:microsoft.com/office/officeart/2009/layout/ReverseList"/>
    <dgm:cxn modelId="{816C25B1-4CF6-407E-9782-D321A15C5BCD}" type="presParOf" srcId="{C229C361-DC13-4E68-8A86-68869527F483}" destId="{C4BACEC9-2696-43EC-B4F5-251E14EFEC88}" srcOrd="2" destOrd="0" presId="urn:microsoft.com/office/officeart/2009/layout/ReverseList"/>
    <dgm:cxn modelId="{06C164AC-94CF-4B63-8CD5-1DDF447698EB}" type="presParOf" srcId="{C229C361-DC13-4E68-8A86-68869527F483}" destId="{AC7F367F-F877-4E77-BC25-EEA68AD0A1C8}" srcOrd="3" destOrd="0" presId="urn:microsoft.com/office/officeart/2009/layout/ReverseList"/>
    <dgm:cxn modelId="{06DF7CE1-8631-4771-925D-63DE350ADEA0}" type="presParOf" srcId="{C229C361-DC13-4E68-8A86-68869527F483}" destId="{77C5907B-A708-4E4B-A5CD-72C9E6C3BB64}" srcOrd="4" destOrd="0" presId="urn:microsoft.com/office/officeart/2009/layout/ReverseList"/>
    <dgm:cxn modelId="{B2FDCBEE-919A-41A9-A987-661056E8E41A}" type="presParOf" srcId="{C229C361-DC13-4E68-8A86-68869527F483}" destId="{9DDB1296-F1C0-4457-85E1-FE7FCC55EC3E}" srcOrd="5" destOrd="0" presId="urn:microsoft.com/office/officeart/2009/layout/Revers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656BE1-A497-4CAB-9148-B88A81DF06A8}">
      <dsp:nvSpPr>
        <dsp:cNvPr id="0" name=""/>
        <dsp:cNvSpPr/>
      </dsp:nvSpPr>
      <dsp:spPr>
        <a:xfrm>
          <a:off x="0" y="89253"/>
          <a:ext cx="8128000" cy="748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l" sz="3200" b="1" kern="1200" dirty="0"/>
            <a:t>1. Οικο-πολιτιστική ενσωμάτωση</a:t>
          </a:r>
          <a:endParaRPr lang="en-GB" sz="3200" kern="1200" dirty="0"/>
        </a:p>
      </dsp:txBody>
      <dsp:txXfrm>
        <a:off x="36553" y="125806"/>
        <a:ext cx="8054894" cy="675694"/>
      </dsp:txXfrm>
    </dsp:sp>
    <dsp:sp modelId="{A0124035-E16F-4F4B-A727-5FF7A50F1628}">
      <dsp:nvSpPr>
        <dsp:cNvPr id="0" name=""/>
        <dsp:cNvSpPr/>
      </dsp:nvSpPr>
      <dsp:spPr>
        <a:xfrm>
          <a:off x="0" y="838053"/>
          <a:ext cx="8128000" cy="2252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40640" rIns="227584" bIns="40640" numCol="1" spcCol="1270" anchor="t" anchorCtr="0">
          <a:noAutofit/>
        </a:bodyPr>
        <a:lstStyle/>
        <a:p>
          <a:pPr marL="228600" lvl="1" indent="-228600" algn="l" defTabSz="1111250">
            <a:lnSpc>
              <a:spcPct val="90000"/>
            </a:lnSpc>
            <a:spcBef>
              <a:spcPct val="0"/>
            </a:spcBef>
            <a:spcAft>
              <a:spcPct val="20000"/>
            </a:spcAft>
            <a:buFont typeface="Arial" panose="020B0604020202020204" pitchFamily="34" charset="0"/>
            <a:buChar char="•"/>
          </a:pPr>
          <a:r>
            <a:rPr lang="el" sz="2500" kern="1200" dirty="0"/>
            <a:t>Χρησιμοποιεί τοπικά τρόφιμα, χειροτεχνίες και οικοδομικά υλικά.</a:t>
          </a:r>
        </a:p>
        <a:p>
          <a:pPr marL="228600" lvl="1" indent="-228600" algn="l" defTabSz="1111250">
            <a:lnSpc>
              <a:spcPct val="90000"/>
            </a:lnSpc>
            <a:spcBef>
              <a:spcPct val="0"/>
            </a:spcBef>
            <a:spcAft>
              <a:spcPct val="20000"/>
            </a:spcAft>
            <a:buFont typeface="Arial" panose="020B0604020202020204" pitchFamily="34" charset="0"/>
            <a:buChar char="•"/>
          </a:pPr>
          <a:r>
            <a:rPr lang="el" sz="2500" kern="1200" dirty="0"/>
            <a:t>Προωθεί ταξίδια χαμηλής έντασης, όπως το περπάτημα ή η ποδηλασία.</a:t>
          </a:r>
        </a:p>
        <a:p>
          <a:pPr marL="228600" lvl="1" indent="-228600" algn="l" defTabSz="1111250">
            <a:lnSpc>
              <a:spcPct val="90000"/>
            </a:lnSpc>
            <a:spcBef>
              <a:spcPct val="0"/>
            </a:spcBef>
            <a:spcAft>
              <a:spcPct val="20000"/>
            </a:spcAft>
            <a:buFont typeface="Arial" panose="020B0604020202020204" pitchFamily="34" charset="0"/>
            <a:buChar char="•"/>
          </a:pPr>
          <a:r>
            <a:rPr lang="el" sz="2500" kern="1200" dirty="0"/>
            <a:t>Αναδεικνύει πολιτιστικές παραδόσεις όπως η αφήγηση ιστοριών ή η λαϊκή μουσική.</a:t>
          </a:r>
        </a:p>
      </dsp:txBody>
      <dsp:txXfrm>
        <a:off x="0" y="838053"/>
        <a:ext cx="8128000" cy="2252160"/>
      </dsp:txXfrm>
    </dsp:sp>
    <dsp:sp modelId="{6E2AAFDE-38B9-4641-AE5F-3E8428DD7AF4}">
      <dsp:nvSpPr>
        <dsp:cNvPr id="0" name=""/>
        <dsp:cNvSpPr/>
      </dsp:nvSpPr>
      <dsp:spPr>
        <a:xfrm>
          <a:off x="0" y="3090213"/>
          <a:ext cx="8128000" cy="748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l" sz="3200" b="1" kern="1200"/>
            <a:t>2. Πράσινη Τεχνολογία &amp; Καινοτομία</a:t>
          </a:r>
          <a:endParaRPr lang="en-GB" sz="3200" kern="1200"/>
        </a:p>
      </dsp:txBody>
      <dsp:txXfrm>
        <a:off x="36553" y="3126766"/>
        <a:ext cx="8054894" cy="675694"/>
      </dsp:txXfrm>
    </dsp:sp>
    <dsp:sp modelId="{6DE36F08-A777-4B7E-87CC-88412A07F03A}">
      <dsp:nvSpPr>
        <dsp:cNvPr id="0" name=""/>
        <dsp:cNvSpPr/>
      </dsp:nvSpPr>
      <dsp:spPr>
        <a:xfrm>
          <a:off x="0" y="3839013"/>
          <a:ext cx="8128000" cy="1490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40640" rIns="227584" bIns="40640" numCol="1" spcCol="1270" anchor="t" anchorCtr="0">
          <a:noAutofit/>
        </a:bodyPr>
        <a:lstStyle/>
        <a:p>
          <a:pPr marL="228600" lvl="1" indent="-228600" algn="l" defTabSz="1111250">
            <a:lnSpc>
              <a:spcPct val="90000"/>
            </a:lnSpc>
            <a:spcBef>
              <a:spcPct val="0"/>
            </a:spcBef>
            <a:spcAft>
              <a:spcPct val="20000"/>
            </a:spcAft>
            <a:buFont typeface="Arial" panose="020B0604020202020204" pitchFamily="34" charset="0"/>
            <a:buChar char="•"/>
          </a:pPr>
          <a:r>
            <a:rPr lang="el" sz="2500" kern="1200" dirty="0"/>
            <a:t>Ηλιακή ενέργεια, ανακύκλωση, έξυπνοι αισθητήρες για την κατανάλωση ενέργειας και νερού.</a:t>
          </a:r>
        </a:p>
        <a:p>
          <a:pPr marL="228600" lvl="1" indent="-228600" algn="l" defTabSz="1111250">
            <a:lnSpc>
              <a:spcPct val="90000"/>
            </a:lnSpc>
            <a:spcBef>
              <a:spcPct val="0"/>
            </a:spcBef>
            <a:spcAft>
              <a:spcPct val="20000"/>
            </a:spcAft>
            <a:buFont typeface="Arial" panose="020B0604020202020204" pitchFamily="34" charset="0"/>
            <a:buChar char="•"/>
          </a:pPr>
          <a:r>
            <a:rPr lang="el" sz="2500" kern="1200" dirty="0"/>
            <a:t>Εικονικές περιηγήσεις για την προστασία ευαίσθητων οικοσυστημάτων.</a:t>
          </a:r>
        </a:p>
      </dsp:txBody>
      <dsp:txXfrm>
        <a:off x="0" y="3839013"/>
        <a:ext cx="8128000" cy="14904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03F9D4-1845-47A8-9CF6-52BAC6F8695F}">
      <dsp:nvSpPr>
        <dsp:cNvPr id="0" name=""/>
        <dsp:cNvSpPr/>
      </dsp:nvSpPr>
      <dsp:spPr>
        <a:xfrm rot="16200000">
          <a:off x="1209392" y="1645161"/>
          <a:ext cx="3483661" cy="2128886"/>
        </a:xfrm>
        <a:prstGeom prst="round2SameRect">
          <a:avLst>
            <a:gd name="adj1" fmla="val 16670"/>
            <a:gd name="adj2" fmla="val 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133350" rIns="120015" bIns="133350" numCol="1" spcCol="1270" anchor="t" anchorCtr="0">
          <a:noAutofit/>
        </a:bodyPr>
        <a:lstStyle/>
        <a:p>
          <a:pPr marL="0" lvl="0" indent="0" algn="l" defTabSz="933450">
            <a:lnSpc>
              <a:spcPct val="90000"/>
            </a:lnSpc>
            <a:spcBef>
              <a:spcPct val="0"/>
            </a:spcBef>
            <a:spcAft>
              <a:spcPct val="35000"/>
            </a:spcAft>
            <a:buNone/>
          </a:pPr>
          <a:r>
            <a:rPr lang="el" sz="2100" b="1" kern="1200" dirty="0"/>
            <a:t>Καθηλωτική Αφήγηση</a:t>
          </a:r>
          <a:endParaRPr lang="en-GB" sz="2100" kern="1200" dirty="0"/>
        </a:p>
        <a:p>
          <a:pPr marL="171450" lvl="1" indent="-171450" algn="l" defTabSz="711200">
            <a:lnSpc>
              <a:spcPct val="90000"/>
            </a:lnSpc>
            <a:spcBef>
              <a:spcPct val="0"/>
            </a:spcBef>
            <a:spcAft>
              <a:spcPct val="15000"/>
            </a:spcAft>
            <a:buFont typeface="Arial" panose="020B0604020202020204" pitchFamily="34" charset="0"/>
            <a:buChar char="•"/>
          </a:pPr>
          <a:r>
            <a:rPr lang="el" sz="1600" kern="1200" dirty="0"/>
            <a:t>Οι περιηγήσεις επαυξημένης πραγματικότητας, τα διαδραστικά εκθέματα και οι περιπάτους με τοπικούς μύθους εμβαθύνουν την πολιτιστική σύνδεση.</a:t>
          </a:r>
        </a:p>
      </dsp:txBody>
      <dsp:txXfrm rot="5400000">
        <a:off x="1990721" y="1071716"/>
        <a:ext cx="2024944" cy="3275777"/>
      </dsp:txXfrm>
    </dsp:sp>
    <dsp:sp modelId="{AC7F367F-F877-4E77-BC25-EEA68AD0A1C8}">
      <dsp:nvSpPr>
        <dsp:cNvPr id="0" name=""/>
        <dsp:cNvSpPr/>
      </dsp:nvSpPr>
      <dsp:spPr>
        <a:xfrm rot="5400000">
          <a:off x="3434946" y="1645161"/>
          <a:ext cx="3483661" cy="2128886"/>
        </a:xfrm>
        <a:prstGeom prst="round2SameRect">
          <a:avLst>
            <a:gd name="adj1" fmla="val 16670"/>
            <a:gd name="adj2" fmla="val 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015" tIns="133350" rIns="80010" bIns="133350" numCol="1" spcCol="1270" anchor="t" anchorCtr="0">
          <a:noAutofit/>
        </a:bodyPr>
        <a:lstStyle/>
        <a:p>
          <a:pPr marL="0" lvl="0" indent="0" algn="l" defTabSz="933450">
            <a:lnSpc>
              <a:spcPct val="90000"/>
            </a:lnSpc>
            <a:spcBef>
              <a:spcPct val="0"/>
            </a:spcBef>
            <a:spcAft>
              <a:spcPct val="35000"/>
            </a:spcAft>
            <a:buNone/>
          </a:pPr>
          <a:r>
            <a:rPr lang="el" sz="2100" b="1" kern="1200"/>
            <a:t>Συνεργασία</a:t>
          </a:r>
          <a:endParaRPr lang="en-GB" sz="2100" kern="1200"/>
        </a:p>
        <a:p>
          <a:pPr marL="171450" lvl="1" indent="-171450" algn="l" defTabSz="711200">
            <a:lnSpc>
              <a:spcPct val="90000"/>
            </a:lnSpc>
            <a:spcBef>
              <a:spcPct val="0"/>
            </a:spcBef>
            <a:spcAft>
              <a:spcPct val="15000"/>
            </a:spcAft>
            <a:buFont typeface="Arial" panose="020B0604020202020204" pitchFamily="34" charset="0"/>
            <a:buChar char="•"/>
          </a:pPr>
          <a:r>
            <a:rPr lang="el" sz="1600" kern="1200" dirty="0"/>
            <a:t>Τουρισμός σε συνδυασμό με τέχνη, εκπαίδευση και προστασία της φύσης.</a:t>
          </a:r>
        </a:p>
        <a:p>
          <a:pPr marL="171450" lvl="1" indent="-171450" algn="l" defTabSz="711200">
            <a:lnSpc>
              <a:spcPct val="90000"/>
            </a:lnSpc>
            <a:spcBef>
              <a:spcPct val="0"/>
            </a:spcBef>
            <a:spcAft>
              <a:spcPct val="15000"/>
            </a:spcAft>
            <a:buFont typeface="Arial" panose="020B0604020202020204" pitchFamily="34" charset="0"/>
            <a:buChar char="•"/>
          </a:pPr>
          <a:r>
            <a:rPr lang="el" sz="1600" kern="1200" dirty="0"/>
            <a:t>Συνεργασίες με ΜΚΟ, σχολεία και ερευνητές.</a:t>
          </a:r>
        </a:p>
      </dsp:txBody>
      <dsp:txXfrm rot="-5400000">
        <a:off x="4112333" y="1071716"/>
        <a:ext cx="2024944" cy="3275777"/>
      </dsp:txXfrm>
    </dsp:sp>
    <dsp:sp modelId="{77C5907B-A708-4E4B-A5CD-72C9E6C3BB64}">
      <dsp:nvSpPr>
        <dsp:cNvPr id="0" name=""/>
        <dsp:cNvSpPr/>
      </dsp:nvSpPr>
      <dsp:spPr>
        <a:xfrm>
          <a:off x="2951004" y="0"/>
          <a:ext cx="2225554" cy="2225446"/>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DB1296-F1C0-4457-85E1-FE7FCC55EC3E}">
      <dsp:nvSpPr>
        <dsp:cNvPr id="0" name=""/>
        <dsp:cNvSpPr/>
      </dsp:nvSpPr>
      <dsp:spPr>
        <a:xfrm rot="10800000">
          <a:off x="2951004" y="3193220"/>
          <a:ext cx="2225554" cy="2225446"/>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d3f02dfa91_0_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2d3f02dfa91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r>
              <a:rPr lang="el" sz="1200" b="1" i="0" u="none" strike="noStrike" cap="none" dirty="0">
                <a:solidFill>
                  <a:srgbClr val="000000"/>
                </a:solidFill>
                <a:effectLst/>
                <a:latin typeface="Calibri"/>
                <a:ea typeface="Calibri"/>
                <a:cs typeface="Calibri"/>
                <a:sym typeface="Calibri"/>
              </a:rPr>
              <a:t>Τριπλή Συμπέρασμα (TBL): </a:t>
            </a:r>
            <a:r>
              <a:rPr lang="el" sz="1200" b="0" i="0" u="none" strike="noStrike" cap="none" dirty="0">
                <a:solidFill>
                  <a:srgbClr val="000000"/>
                </a:solidFill>
                <a:effectLst/>
                <a:latin typeface="Calibri"/>
                <a:ea typeface="Calibri"/>
                <a:cs typeface="Calibri"/>
                <a:sym typeface="Calibri"/>
              </a:rPr>
              <a:t>Αυτό το πλαίσιο σας ενθαρρύνει να αξιολογήσετε την επιτυχία ενός τουριστικού έργου με βάση τρεις εξίσου σημαντικές διαστάσεις - </a:t>
            </a:r>
            <a:r>
              <a:rPr lang="el" sz="1200" b="1" i="0" u="none" strike="noStrike" cap="none" dirty="0">
                <a:solidFill>
                  <a:srgbClr val="000000"/>
                </a:solidFill>
                <a:effectLst/>
                <a:latin typeface="Calibri"/>
                <a:ea typeface="Calibri"/>
                <a:cs typeface="Calibri"/>
                <a:sym typeface="Calibri"/>
              </a:rPr>
              <a:t>Άνθρωποι </a:t>
            </a:r>
            <a:r>
              <a:rPr lang="el" sz="1200" b="0" i="0" u="none" strike="noStrike" cap="none" dirty="0">
                <a:solidFill>
                  <a:srgbClr val="000000"/>
                </a:solidFill>
                <a:effectLst/>
                <a:latin typeface="Calibri"/>
                <a:ea typeface="Calibri"/>
                <a:cs typeface="Calibri"/>
                <a:sym typeface="Calibri"/>
              </a:rPr>
              <a:t>(κοινωνικός αντίκτυπος), </a:t>
            </a:r>
            <a:r>
              <a:rPr lang="el" sz="1200" b="1" i="0" u="none" strike="noStrike" cap="none" dirty="0">
                <a:solidFill>
                  <a:srgbClr val="000000"/>
                </a:solidFill>
                <a:effectLst/>
                <a:latin typeface="Calibri"/>
                <a:ea typeface="Calibri"/>
                <a:cs typeface="Calibri"/>
                <a:sym typeface="Calibri"/>
              </a:rPr>
              <a:t>Πλανήτης </a:t>
            </a:r>
            <a:r>
              <a:rPr lang="el" sz="1200" b="0" i="0" u="none" strike="noStrike" cap="none" dirty="0">
                <a:solidFill>
                  <a:srgbClr val="000000"/>
                </a:solidFill>
                <a:effectLst/>
                <a:latin typeface="Calibri"/>
                <a:ea typeface="Calibri"/>
                <a:cs typeface="Calibri"/>
                <a:sym typeface="Calibri"/>
              </a:rPr>
              <a:t>(περιβαλλοντικός αντίκτυπος) και </a:t>
            </a:r>
            <a:r>
              <a:rPr lang="el" sz="1200" b="1" i="0" u="none" strike="noStrike" cap="none" dirty="0">
                <a:solidFill>
                  <a:srgbClr val="000000"/>
                </a:solidFill>
                <a:effectLst/>
                <a:latin typeface="Calibri"/>
                <a:ea typeface="Calibri"/>
                <a:cs typeface="Calibri"/>
                <a:sym typeface="Calibri"/>
              </a:rPr>
              <a:t>Κέρδος </a:t>
            </a:r>
            <a:r>
              <a:rPr lang="el" sz="1200" b="0" i="0" u="none" strike="noStrike" cap="none" dirty="0">
                <a:solidFill>
                  <a:srgbClr val="000000"/>
                </a:solidFill>
                <a:effectLst/>
                <a:latin typeface="Calibri"/>
                <a:ea typeface="Calibri"/>
                <a:cs typeface="Calibri"/>
                <a:sym typeface="Calibri"/>
              </a:rPr>
              <a:t>(οικονομική βιωσιμότητα). Είναι ένα θεμελιώδες εργαλείο για τον σχεδιασμό ηθικών και βιώσιμων τουριστικών πρωτοβουλιών.</a:t>
            </a:r>
          </a:p>
          <a:p>
            <a:r>
              <a:rPr lang="el" sz="1200" b="1" i="0" u="none" strike="noStrike" cap="none" dirty="0">
                <a:solidFill>
                  <a:srgbClr val="000000"/>
                </a:solidFill>
                <a:effectLst/>
                <a:latin typeface="Calibri"/>
                <a:ea typeface="Calibri"/>
                <a:cs typeface="Calibri"/>
                <a:sym typeface="Calibri"/>
              </a:rPr>
              <a:t>Κύκλος Ζωής Τουριστικής Περιοχής (TALC) </a:t>
            </a:r>
            <a:r>
              <a:rPr lang="el" sz="1200" b="0" i="0" u="none" strike="noStrike" cap="none" dirty="0">
                <a:solidFill>
                  <a:srgbClr val="000000"/>
                </a:solidFill>
                <a:effectLst/>
                <a:latin typeface="Calibri"/>
                <a:ea typeface="Calibri"/>
                <a:cs typeface="Calibri"/>
                <a:sym typeface="Calibri"/>
              </a:rPr>
              <a:t>: Αυτό το μοντέλο σας βοηθά να κατανοήσετε πώς εξελίσσονται οι τουριστικοί προορισμοί—από την εξερεύνηση έως τη συμμετοχή, την ανάπτυξη, την ενοποίηση, τη στασιμότητα και είτε την αναζωογόνηση είτε την παρακμή. Είναι χρήσιμο για τον προσδιορισμό της κατάλληλης στιγμής για την εισαγωγή μέτρων βιωσιμότητας ή για την επανεξέταση της στρατηγικής σας.</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l" sz="1200" b="1" i="0" u="none" strike="noStrike" cap="none" dirty="0">
                <a:solidFill>
                  <a:srgbClr val="000000"/>
                </a:solidFill>
                <a:effectLst/>
                <a:latin typeface="Calibri"/>
                <a:ea typeface="Calibri"/>
                <a:cs typeface="Calibri"/>
                <a:sym typeface="Calibri"/>
              </a:rPr>
              <a:t>Παγκόσμια Κριτήρια Βιώσιμου Τουρισμού (GSTC) </a:t>
            </a:r>
            <a:r>
              <a:rPr lang="el" sz="1200" b="0" i="0" u="none" strike="noStrike" cap="none" dirty="0">
                <a:solidFill>
                  <a:srgbClr val="000000"/>
                </a:solidFill>
                <a:effectLst/>
                <a:latin typeface="Calibri"/>
                <a:ea typeface="Calibri"/>
                <a:cs typeface="Calibri"/>
                <a:sym typeface="Calibri"/>
              </a:rPr>
              <a:t>: Πρόκειται για διεθνώς αναγνωρισμένες αρχές και ελάχιστες απαιτήσεις για τη βιωσιμότητα του τουρισμού. Καλύπτουν τέσσερις κύριους τομείς: αποτελεσματικό σχεδιασμό βιωσιμότητας, μεγιστοποίηση των κοινωνικών και οικονομικών οφελών για την τοπική κοινότητα, ενίσχυση της πολιτιστικής κληρονομιάς και μείωση των αρνητικών επιπτώσεων στο περιβάλλον. Παρέχουν μια ολοκληρωμένη λίστα ελέγχου για την ευθυγράμμιση του έργου σας με τις βέλτιστες πρακτικές παγκοσμίως.</a:t>
            </a:r>
          </a:p>
          <a:p>
            <a:pPr marL="0" lvl="0" indent="0" algn="l" rtl="0">
              <a:lnSpc>
                <a:spcPct val="100000"/>
              </a:lnSpc>
              <a:spcBef>
                <a:spcPts val="0"/>
              </a:spcBef>
              <a:spcAft>
                <a:spcPts val="0"/>
              </a:spcAft>
              <a:buSzPts val="1400"/>
              <a:buNone/>
            </a:pPr>
            <a:endParaRPr dirty="0"/>
          </a:p>
        </p:txBody>
      </p:sp>
      <p:sp>
        <p:nvSpPr>
          <p:cNvPr id="129" name="Google Shape;12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3"/>
        <p:cNvGrpSpPr/>
        <p:nvPr/>
      </p:nvGrpSpPr>
      <p:grpSpPr>
        <a:xfrm>
          <a:off x="0" y="0"/>
          <a:ext cx="0" cy="0"/>
          <a:chOff x="0" y="0"/>
          <a:chExt cx="0" cy="0"/>
        </a:xfrm>
      </p:grpSpPr>
      <p:sp>
        <p:nvSpPr>
          <p:cNvPr id="34" name="Google Shape;34;p13"/>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5" name="Google Shape;35;p13"/>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36" name="Google Shape;36;p13"/>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5280834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7"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25.png"/><Relationship Id="rId7" Type="http://schemas.openxmlformats.org/officeDocument/2006/relationships/image" Target="../media/image18.png"/><Relationship Id="rId12"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4.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2.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Καινοτομική προσέγγιση στον τοπικό τουρισμό</a:t>
              </a:r>
              <a:endParaRPr lang="el-GR" sz="1050" dirty="0"/>
            </a:p>
          </p:txBody>
        </p:sp>
      </p:grpSp>
      <p:grpSp>
        <p:nvGrpSpPr>
          <p:cNvPr id="125" name="Google Shape;125;p2"/>
          <p:cNvGrpSpPr/>
          <p:nvPr/>
        </p:nvGrpSpPr>
        <p:grpSpPr>
          <a:xfrm>
            <a:off x="396368" y="3651962"/>
            <a:ext cx="9268332" cy="1311882"/>
            <a:chOff x="0" y="-38100"/>
            <a:chExt cx="185366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8536664" cy="2623764"/>
            </a:xfrm>
            <a:prstGeom prst="rect">
              <a:avLst/>
            </a:prstGeom>
            <a:noFill/>
            <a:ln>
              <a:noFill/>
            </a:ln>
          </p:spPr>
          <p:txBody>
            <a:bodyPr spcFirstLastPara="1" wrap="square" lIns="0" tIns="0" rIns="0" bIns="0" anchor="ctr" anchorCtr="0">
              <a:noAutofit/>
            </a:bodyPr>
            <a:lstStyle/>
            <a:p>
              <a:pPr>
                <a:lnSpc>
                  <a:spcPct val="108000"/>
                </a:lnSpc>
              </a:pPr>
              <a:r>
                <a:rPr lang="el-GR" sz="2600" i="1" dirty="0">
                  <a:solidFill>
                    <a:srgbClr val="D1E7F8"/>
                  </a:solidFill>
                  <a:latin typeface="Calibri"/>
                  <a:ea typeface="Calibri"/>
                  <a:cs typeface="Calibri"/>
                  <a:sym typeface="Calibri"/>
                </a:rPr>
                <a:t>5.3 Δημιουργικές Πρωτοβουλίες Βιώσιμου Τουρισμού</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319285" y="428856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3" name="Picture 2">
            <a:extLst>
              <a:ext uri="{FF2B5EF4-FFF2-40B4-BE49-F238E27FC236}">
                <a16:creationId xmlns:a16="http://schemas.microsoft.com/office/drawing/2014/main" id="{A6FCA515-97C1-6B00-78A6-88B8C9139A9B}"/>
              </a:ext>
            </a:extLst>
          </p:cNvPr>
          <p:cNvPicPr>
            <a:picLocks noChangeAspect="1"/>
          </p:cNvPicPr>
          <p:nvPr/>
        </p:nvPicPr>
        <p:blipFill>
          <a:blip r:embed="rId8"/>
          <a:stretch>
            <a:fillRect/>
          </a:stretch>
        </p:blipFill>
        <p:spPr>
          <a:xfrm>
            <a:off x="361653" y="3641805"/>
            <a:ext cx="7090263" cy="144487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Τι είναι ο Δημιουργικός Βιώσιμος Τουρισμός;</a:t>
            </a:r>
            <a:endParaRPr dirty="0"/>
          </a:p>
        </p:txBody>
      </p:sp>
      <p:sp>
        <p:nvSpPr>
          <p:cNvPr id="104" name="Google Shape;104;p3"/>
          <p:cNvSpPr txBox="1">
            <a:spLocks noGrp="1"/>
          </p:cNvSpPr>
          <p:nvPr>
            <p:ph type="body" idx="1"/>
          </p:nvPr>
        </p:nvSpPr>
        <p:spPr>
          <a:xfrm>
            <a:off x="382137" y="809654"/>
            <a:ext cx="8759427" cy="960707"/>
          </a:xfrm>
          <a:prstGeom prst="rect">
            <a:avLst/>
          </a:prstGeom>
          <a:noFill/>
          <a:ln>
            <a:noFill/>
          </a:ln>
        </p:spPr>
        <p:txBody>
          <a:bodyPr spcFirstLastPara="1" wrap="square" lIns="45700" tIns="45700" rIns="45700" bIns="45700" anchor="t" anchorCtr="0">
            <a:normAutofit fontScale="85000" lnSpcReduction="10000"/>
          </a:bodyPr>
          <a:lstStyle/>
          <a:p>
            <a:pPr marL="0" lvl="0" indent="0">
              <a:lnSpc>
                <a:spcPct val="107916"/>
              </a:lnSpc>
              <a:spcBef>
                <a:spcPts val="900"/>
              </a:spcBef>
            </a:pPr>
            <a:r>
              <a:rPr lang="el" dirty="0"/>
              <a:t>Ο βιώσιμος τουρισμός εξελίσσεται και η δημιουργικότητα βοηθά στην ανάδειξη του δρόμου. Ο δημιουργικός βιώσιμος τουρισμός συνδυάζει την περιβαλλοντική φροντίδα, τον πολιτιστικό σεβασμό και την καινοτομία για να δημιουργήσει τουρισμό που είναι συναρπαστικός, υπεύθυνος και έτοιμος για το μέλλον.</a:t>
            </a:r>
            <a:endParaRPr dirty="0"/>
          </a:p>
        </p:txBody>
      </p:sp>
      <p:sp>
        <p:nvSpPr>
          <p:cNvPr id="3" name="TextBox 2">
            <a:extLst>
              <a:ext uri="{FF2B5EF4-FFF2-40B4-BE49-F238E27FC236}">
                <a16:creationId xmlns:a16="http://schemas.microsoft.com/office/drawing/2014/main" id="{E2611FF4-00F6-8006-014B-BB9D4F628BAF}"/>
              </a:ext>
            </a:extLst>
          </p:cNvPr>
          <p:cNvSpPr txBox="1"/>
          <p:nvPr/>
        </p:nvSpPr>
        <p:spPr>
          <a:xfrm>
            <a:off x="8911988" y="2743200"/>
            <a:ext cx="2593075" cy="2308324"/>
          </a:xfrm>
          <a:prstGeom prst="rect">
            <a:avLst/>
          </a:prstGeom>
          <a:noFill/>
        </p:spPr>
        <p:txBody>
          <a:bodyPr wrap="square" rtlCol="0">
            <a:spAutoFit/>
          </a:bodyPr>
          <a:lstStyle/>
          <a:p>
            <a:r>
              <a:rPr lang="el" sz="1800" dirty="0">
                <a:solidFill>
                  <a:srgbClr val="616161"/>
                </a:solidFill>
                <a:latin typeface="Calibri"/>
                <a:ea typeface="Calibri"/>
                <a:cs typeface="Calibri"/>
                <a:sym typeface="Calibri"/>
              </a:rPr>
              <a:t>Τουρισμός που δεν είναι μόνο οικολογικός και κοινωνικά υπεύθυνος, αλλά και πρωτότυπος, τοπικός και ουσιαστικός. Εστιάζει στη συμμετοχή της κοινότητας, στη βιωσιμότητα και σε μοναδικές πολιτιστικές εμπειρίες.</a:t>
            </a:r>
          </a:p>
        </p:txBody>
      </p:sp>
      <p:pic>
        <p:nvPicPr>
          <p:cNvPr id="2050" name="Picture 2" descr="cultural heritage and sustainable tourism">
            <a:extLst>
              <a:ext uri="{FF2B5EF4-FFF2-40B4-BE49-F238E27FC236}">
                <a16:creationId xmlns:a16="http://schemas.microsoft.com/office/drawing/2014/main" id="{60928AD8-FD4F-F1FD-4CF7-88EF33F7F9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137" y="1926666"/>
            <a:ext cx="7957182" cy="44748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fontScale="90000"/>
          </a:bodyPr>
          <a:lstStyle/>
          <a:p>
            <a:pPr lvl="0">
              <a:buSzPts val="3800"/>
            </a:pPr>
            <a:r>
              <a:rPr lang="el" dirty="0"/>
              <a:t>Οικολογική και Πολιτιστική Ενσωμάτωση &amp; Πράσινη Καινοτομία</a:t>
            </a:r>
            <a:endParaRPr sz="3800" b="0" i="0" u="none" strike="noStrike" cap="none" dirty="0">
              <a:solidFill>
                <a:srgbClr val="F2F2F2"/>
              </a:solidFill>
              <a:latin typeface="Calibri"/>
              <a:ea typeface="Calibri"/>
              <a:cs typeface="Calibri"/>
              <a:sym typeface="Calibri"/>
            </a:endParaRPr>
          </a:p>
        </p:txBody>
      </p:sp>
      <p:graphicFrame>
        <p:nvGraphicFramePr>
          <p:cNvPr id="3" name="Diagram 2">
            <a:extLst>
              <a:ext uri="{FF2B5EF4-FFF2-40B4-BE49-F238E27FC236}">
                <a16:creationId xmlns:a16="http://schemas.microsoft.com/office/drawing/2014/main" id="{2B29F799-98E6-D143-76A5-EE4DD66DE342}"/>
              </a:ext>
            </a:extLst>
          </p:cNvPr>
          <p:cNvGraphicFramePr/>
          <p:nvPr>
            <p:extLst>
              <p:ext uri="{D42A27DB-BD31-4B8C-83A1-F6EECF244321}">
                <p14:modId xmlns:p14="http://schemas.microsoft.com/office/powerpoint/2010/main" val="4025987197"/>
              </p:ext>
            </p:extLst>
          </p:nvPr>
        </p:nvGraphicFramePr>
        <p:xfrm>
          <a:off x="1001594" y="951678"/>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Τουρισμός με βάση την κοινότητα</a:t>
            </a:r>
            <a:endParaRPr dirty="0"/>
          </a:p>
        </p:txBody>
      </p:sp>
      <p:pic>
        <p:nvPicPr>
          <p:cNvPr id="3080" name="Picture 8">
            <a:extLst>
              <a:ext uri="{FF2B5EF4-FFF2-40B4-BE49-F238E27FC236}">
                <a16:creationId xmlns:a16="http://schemas.microsoft.com/office/drawing/2014/main" id="{77D84AA0-6075-FE03-9E6B-21D4B652388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402"/>
          <a:stretch>
            <a:fillRect/>
          </a:stretch>
        </p:blipFill>
        <p:spPr bwMode="auto">
          <a:xfrm>
            <a:off x="4858602" y="1583140"/>
            <a:ext cx="6751092" cy="424075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CAE0A610-BE20-0A0C-24C1-B68CA5FC9B5F}"/>
              </a:ext>
            </a:extLst>
          </p:cNvPr>
          <p:cNvSpPr txBox="1"/>
          <p:nvPr/>
        </p:nvSpPr>
        <p:spPr>
          <a:xfrm>
            <a:off x="532262" y="1521725"/>
            <a:ext cx="3988937" cy="4801314"/>
          </a:xfrm>
          <a:prstGeom prst="rect">
            <a:avLst/>
          </a:prstGeom>
          <a:noFill/>
        </p:spPr>
        <p:txBody>
          <a:bodyPr wrap="square" rtlCol="0">
            <a:spAutoFit/>
          </a:bodyPr>
          <a:lstStyle/>
          <a:p>
            <a:pPr marL="285750" indent="-285750">
              <a:buFont typeface="Wingdings" panose="05000000000000000000" pitchFamily="2" charset="2"/>
              <a:buChar char="v"/>
            </a:pPr>
            <a:r>
              <a:rPr lang="el" sz="1800" dirty="0">
                <a:solidFill>
                  <a:srgbClr val="616161"/>
                </a:solidFill>
                <a:latin typeface="Calibri"/>
                <a:ea typeface="Calibri"/>
                <a:cs typeface="Calibri"/>
              </a:rPr>
              <a:t>Οι ντόπιοι σχεδιάζουν και ξεναγούν εκδρομές, διαχειρίζονται καταλύματα σε κατοικίες και μοιράζονται παραδόσεις.</a:t>
            </a:r>
          </a:p>
          <a:p>
            <a:pPr marL="285750" indent="-285750">
              <a:buFont typeface="Wingdings" panose="05000000000000000000" pitchFamily="2" charset="2"/>
              <a:buChar char="v"/>
            </a:pPr>
            <a:r>
              <a:rPr lang="el" sz="1800" dirty="0">
                <a:solidFill>
                  <a:srgbClr val="616161"/>
                </a:solidFill>
                <a:latin typeface="Calibri"/>
                <a:ea typeface="Calibri"/>
                <a:cs typeface="Calibri"/>
              </a:rPr>
              <a:t>Διατηρεί τα κέρδη εντός της κοινότητας και χρηματοδοτεί τις τοπικές ανάγκες.</a:t>
            </a:r>
          </a:p>
          <a:p>
            <a:pPr marL="285750" indent="-285750">
              <a:buFont typeface="Wingdings" panose="05000000000000000000" pitchFamily="2" charset="2"/>
              <a:buChar char="v"/>
            </a:pPr>
            <a:r>
              <a:rPr lang="el" sz="1800" dirty="0">
                <a:solidFill>
                  <a:srgbClr val="616161"/>
                </a:solidFill>
                <a:latin typeface="Calibri"/>
                <a:ea typeface="Calibri"/>
                <a:cs typeface="Calibri"/>
              </a:rPr>
              <a:t>Οι επισκέπτες απολαμβάνουν αυθεντικές, ανθρωποκεντρικές </a:t>
            </a:r>
            <a:r>
              <a:rPr lang="el" sz="1800" dirty="0" err="1">
                <a:solidFill>
                  <a:srgbClr val="616161"/>
                </a:solidFill>
                <a:latin typeface="Calibri"/>
                <a:ea typeface="Calibri"/>
                <a:cs typeface="Calibri"/>
              </a:rPr>
              <a:t>εμπειρίες </a:t>
            </a:r>
            <a:r>
              <a:rPr lang="el" sz="1800" dirty="0">
                <a:solidFill>
                  <a:srgbClr val="616161"/>
                </a:solidFill>
                <a:latin typeface="Calibri"/>
                <a:ea typeface="Calibri"/>
                <a:cs typeface="Calibri"/>
              </a:rPr>
              <a:t>.</a:t>
            </a:r>
          </a:p>
          <a:p>
            <a:pPr marL="285750" indent="-285750">
              <a:buFont typeface="Wingdings" panose="05000000000000000000" pitchFamily="2" charset="2"/>
              <a:buChar char="v"/>
            </a:pPr>
            <a:endParaRPr lang="en-GB" sz="1800" dirty="0">
              <a:solidFill>
                <a:srgbClr val="616161"/>
              </a:solidFill>
              <a:latin typeface="Calibri"/>
              <a:ea typeface="Calibri"/>
              <a:cs typeface="Calibri"/>
            </a:endParaRPr>
          </a:p>
          <a:p>
            <a:pPr marL="285750" indent="-285750">
              <a:buFont typeface="Wingdings" panose="05000000000000000000" pitchFamily="2" charset="2"/>
              <a:buChar char="v"/>
            </a:pPr>
            <a:endParaRPr lang="en-GB" sz="1800" dirty="0">
              <a:solidFill>
                <a:srgbClr val="616161"/>
              </a:solidFill>
              <a:latin typeface="Calibri"/>
              <a:ea typeface="Calibri"/>
              <a:cs typeface="Calibri"/>
            </a:endParaRPr>
          </a:p>
          <a:p>
            <a:pPr marL="285750" indent="-285750">
              <a:buFont typeface="Wingdings" panose="05000000000000000000" pitchFamily="2" charset="2"/>
              <a:buChar char="v"/>
            </a:pPr>
            <a:endParaRPr lang="en-GB" sz="1800" dirty="0">
              <a:solidFill>
                <a:srgbClr val="616161"/>
              </a:solidFill>
              <a:latin typeface="Calibri"/>
              <a:ea typeface="Calibri"/>
              <a:cs typeface="Calibri"/>
            </a:endParaRPr>
          </a:p>
          <a:p>
            <a:r>
              <a:rPr lang="el" sz="1800" dirty="0">
                <a:solidFill>
                  <a:srgbClr val="616161"/>
                </a:solidFill>
                <a:latin typeface="Calibri"/>
                <a:ea typeface="Calibri"/>
                <a:cs typeface="Calibri"/>
              </a:rPr>
              <a:t>Ο τουρισμός με βάση την κοινότητα ενδυναμώνει τους ντόπιους και προωθεί τον δίκαιο και χωρίς αποκλεισμούς τουρισμό.</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2d3f02dfa91_0_21"/>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Αφήγηση &amp; Συνεργασία</a:t>
            </a:r>
            <a:endParaRPr dirty="0"/>
          </a:p>
        </p:txBody>
      </p:sp>
      <p:graphicFrame>
        <p:nvGraphicFramePr>
          <p:cNvPr id="3" name="Diagram 2">
            <a:extLst>
              <a:ext uri="{FF2B5EF4-FFF2-40B4-BE49-F238E27FC236}">
                <a16:creationId xmlns:a16="http://schemas.microsoft.com/office/drawing/2014/main" id="{5F42EBCC-636B-6B99-C9F3-9942143679C9}"/>
              </a:ext>
            </a:extLst>
          </p:cNvPr>
          <p:cNvGraphicFramePr/>
          <p:nvPr>
            <p:extLst>
              <p:ext uri="{D42A27DB-BD31-4B8C-83A1-F6EECF244321}">
                <p14:modId xmlns:p14="http://schemas.microsoft.com/office/powerpoint/2010/main" val="1661002297"/>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6"/>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Πλαίσια για τον αντίκτυπο</a:t>
            </a:r>
            <a:endParaRPr dirty="0"/>
          </a:p>
        </p:txBody>
      </p:sp>
      <p:sp>
        <p:nvSpPr>
          <p:cNvPr id="3" name="TextBox 2">
            <a:extLst>
              <a:ext uri="{FF2B5EF4-FFF2-40B4-BE49-F238E27FC236}">
                <a16:creationId xmlns:a16="http://schemas.microsoft.com/office/drawing/2014/main" id="{82D79835-5713-382A-9B89-9CB9DC8FACE4}"/>
              </a:ext>
            </a:extLst>
          </p:cNvPr>
          <p:cNvSpPr txBox="1"/>
          <p:nvPr/>
        </p:nvSpPr>
        <p:spPr>
          <a:xfrm>
            <a:off x="1214012" y="1506365"/>
            <a:ext cx="3733800" cy="3323987"/>
          </a:xfrm>
          <a:prstGeom prst="rect">
            <a:avLst/>
          </a:prstGeom>
          <a:noFill/>
        </p:spPr>
        <p:txBody>
          <a:bodyPr wrap="square" rtlCol="0">
            <a:spAutoFit/>
          </a:bodyPr>
          <a:lstStyle/>
          <a:p>
            <a:pPr marL="285750" indent="-285750">
              <a:buFont typeface="Courier New" panose="02070309020205020404" pitchFamily="49" charset="0"/>
              <a:buChar char="o"/>
            </a:pPr>
            <a:r>
              <a:rPr lang="el" sz="2400" b="1" dirty="0">
                <a:solidFill>
                  <a:srgbClr val="616161"/>
                </a:solidFill>
                <a:latin typeface="Calibri"/>
                <a:ea typeface="Calibri"/>
                <a:cs typeface="Calibri"/>
              </a:rPr>
              <a:t>Τριπλό Συμπέρασμα (Άνθρωποι, Πλανήτης, Κέρδος)</a:t>
            </a:r>
          </a:p>
          <a:p>
            <a:endParaRPr lang="en-GB" sz="2400" b="1" dirty="0">
              <a:solidFill>
                <a:srgbClr val="616161"/>
              </a:solidFill>
              <a:latin typeface="Calibri"/>
              <a:ea typeface="Calibri"/>
              <a:cs typeface="Calibri"/>
            </a:endParaRPr>
          </a:p>
          <a:p>
            <a:pPr marL="285750" indent="-285750">
              <a:buFont typeface="Courier New" panose="02070309020205020404" pitchFamily="49" charset="0"/>
              <a:buChar char="o"/>
            </a:pPr>
            <a:r>
              <a:rPr lang="el" sz="2400" b="1" dirty="0">
                <a:solidFill>
                  <a:srgbClr val="616161"/>
                </a:solidFill>
                <a:latin typeface="Calibri"/>
                <a:ea typeface="Calibri"/>
                <a:cs typeface="Calibri"/>
              </a:rPr>
              <a:t>Κύκλος Ζωής Τουριστικής Περιοχής (TALC)</a:t>
            </a:r>
          </a:p>
          <a:p>
            <a:endParaRPr lang="en-GB" sz="2400" b="1" dirty="0">
              <a:solidFill>
                <a:srgbClr val="616161"/>
              </a:solidFill>
              <a:latin typeface="Calibri"/>
              <a:ea typeface="Calibri"/>
              <a:cs typeface="Calibri"/>
            </a:endParaRPr>
          </a:p>
          <a:p>
            <a:pPr marL="285750" indent="-285750">
              <a:buFont typeface="Courier New" panose="02070309020205020404" pitchFamily="49" charset="0"/>
              <a:buChar char="o"/>
            </a:pPr>
            <a:r>
              <a:rPr lang="el" sz="2400" b="1" dirty="0">
                <a:solidFill>
                  <a:srgbClr val="616161"/>
                </a:solidFill>
                <a:latin typeface="Calibri"/>
                <a:ea typeface="Calibri"/>
                <a:cs typeface="Calibri"/>
              </a:rPr>
              <a:t>Παγκόσμια Κριτήρια Βιώσιμου Τουρισμού (GSTC)</a:t>
            </a:r>
          </a:p>
          <a:p>
            <a:endParaRPr lang="en-GB" sz="1800" b="1" dirty="0"/>
          </a:p>
        </p:txBody>
      </p:sp>
      <p:pic>
        <p:nvPicPr>
          <p:cNvPr id="6" name="Picture 5" descr="A diagram of a growth curve&#10;&#10;AI-generated content may be incorrect.">
            <a:extLst>
              <a:ext uri="{FF2B5EF4-FFF2-40B4-BE49-F238E27FC236}">
                <a16:creationId xmlns:a16="http://schemas.microsoft.com/office/drawing/2014/main" id="{36BFD083-D3FC-7002-210B-849E4044D60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35822" y="1506365"/>
            <a:ext cx="3733800" cy="3237865"/>
          </a:xfrm>
          <a:prstGeom prst="rect">
            <a:avLst/>
          </a:prstGeom>
          <a:noFill/>
          <a:ln>
            <a:noFill/>
          </a:ln>
        </p:spPr>
      </p:pic>
      <p:sp>
        <p:nvSpPr>
          <p:cNvPr id="9" name="TextBox 8">
            <a:extLst>
              <a:ext uri="{FF2B5EF4-FFF2-40B4-BE49-F238E27FC236}">
                <a16:creationId xmlns:a16="http://schemas.microsoft.com/office/drawing/2014/main" id="{B3D607ED-BEDA-7E0E-4767-A83ACDB80CBA}"/>
              </a:ext>
            </a:extLst>
          </p:cNvPr>
          <p:cNvSpPr txBox="1"/>
          <p:nvPr/>
        </p:nvSpPr>
        <p:spPr>
          <a:xfrm>
            <a:off x="2449774" y="5648376"/>
            <a:ext cx="8175008" cy="369332"/>
          </a:xfrm>
          <a:prstGeom prst="rect">
            <a:avLst/>
          </a:prstGeom>
          <a:noFill/>
        </p:spPr>
        <p:txBody>
          <a:bodyPr wrap="square" rtlCol="0">
            <a:spAutoFit/>
          </a:bodyPr>
          <a:lstStyle/>
          <a:p>
            <a:r>
              <a:rPr lang="el" sz="1800" dirty="0">
                <a:solidFill>
                  <a:srgbClr val="616161"/>
                </a:solidFill>
                <a:latin typeface="Calibri"/>
                <a:ea typeface="Calibri"/>
                <a:cs typeface="Calibri"/>
              </a:rPr>
              <a:t>Η δημιουργικότητα μετατρέπει τη βιωσιμότητα από μια πρόκληση σε μια ευκαιρία για καινοτομία.</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317</TotalTime>
  <Words>782</Words>
  <Application>Microsoft Office PowerPoint</Application>
  <PresentationFormat>Widescreen</PresentationFormat>
  <Paragraphs>59</Paragraphs>
  <Slides>10</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Press Start 2P</vt:lpstr>
      <vt:lpstr>Wingdings</vt:lpstr>
      <vt:lpstr>Arial</vt:lpstr>
      <vt:lpstr>Open Sans</vt:lpstr>
      <vt:lpstr>Calibri</vt:lpstr>
      <vt:lpstr>Courier New</vt:lpstr>
      <vt:lpstr>CARDET Course template</vt:lpstr>
      <vt:lpstr>PowerPoint Presentation</vt:lpstr>
      <vt:lpstr>PowerPoint Presentation</vt:lpstr>
      <vt:lpstr>PowerPoint Presentation</vt:lpstr>
      <vt:lpstr>Τι είναι ο Δημιουργικός Βιώσιμος Τουρισμός;</vt:lpstr>
      <vt:lpstr>Οικολογική και Πολιτιστική Ενσωμάτωση &amp; Πράσινη Καινοτομία</vt:lpstr>
      <vt:lpstr>Τουρισμός με βάση την κοινότητα</vt:lpstr>
      <vt:lpstr>Αφήγηση &amp; Συνεργασία</vt:lpstr>
      <vt:lpstr>Πλαίσια για τον αντίκτυπο</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5</cp:revision>
  <dcterms:modified xsi:type="dcterms:W3CDTF">2025-07-08T11:55:02Z</dcterms:modified>
</cp:coreProperties>
</file>